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</p:sldMasterIdLst>
  <p:notesMasterIdLst>
    <p:notesMasterId r:id="rId15"/>
  </p:notesMasterIdLst>
  <p:handoutMasterIdLst>
    <p:handoutMasterId r:id="rId16"/>
  </p:handoutMasterIdLst>
  <p:sldIdLst>
    <p:sldId id="256" r:id="rId9"/>
    <p:sldId id="265" r:id="rId10"/>
    <p:sldId id="286" r:id="rId11"/>
    <p:sldId id="287" r:id="rId12"/>
    <p:sldId id="260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BC0"/>
    <a:srgbClr val="171D25"/>
    <a:srgbClr val="154268"/>
    <a:srgbClr val="BD4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2A076-5ACC-46E8-8282-769969325C93}" v="7" dt="2025-05-08T11:35:40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89798" autoAdjust="0"/>
  </p:normalViewPr>
  <p:slideViewPr>
    <p:cSldViewPr snapToGrid="0" showGuides="1">
      <p:cViewPr varScale="1">
        <p:scale>
          <a:sx n="82" d="100"/>
          <a:sy n="82" d="100"/>
        </p:scale>
        <p:origin x="102" y="4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A64B4FD2-B43A-6305-9AAF-A32048FB9F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3ED3230-2223-2E31-3E07-F25FDC2B5B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9F44E-674E-444B-A7FC-4418A08F5209}" type="datetimeFigureOut">
              <a:rPr lang="da-DK" smtClean="0"/>
              <a:t>08-05-2025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FDAF1C2-B070-D258-95C0-8C1C59E465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BB31534-AFC1-2A88-5A7B-D6CF1068AB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A17B7-DADE-4B72-89CA-15D1FFBEC6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65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08/05/2025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315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096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dc99b7534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g2dc99b75341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g2dc99b75341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77BCC6E7-9279-FA89-A785-CF0077EE4743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84BAC96C-D3F0-4589-BA68-661284F36D77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8847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4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Titel og indholdsobjek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1251677" y="382386"/>
            <a:ext cx="10178323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1251677" y="2286002"/>
            <a:ext cx="10178323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1219170" lvl="1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828754" lvl="2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2438339" lvl="3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3657509" lvl="5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4267093" lvl="6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4876678" lvl="7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5486263" lvl="8" indent="-457189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1251677" y="6375679"/>
            <a:ext cx="2329723" cy="348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sldNum" idx="12"/>
          </p:nvPr>
        </p:nvSpPr>
        <p:spPr>
          <a:xfrm>
            <a:off x="8610602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42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1292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4CC5041-23D9-AC52-9AAA-72EF9355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FAAC55-02A6-C7BC-D812-82513D460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EAB81-C978-907C-2F26-0D0CA47D41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7"/>
            <a:ext cx="10962000" cy="61856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A2C82-295C-9A8C-B8F3-9A9AFFC8B4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4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7C0F39E-98DF-1257-627A-B8E980B19C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7528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140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5C6B8E24-66E4-1DDA-ADCF-C1D6EB95214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69D838CB-E753-1CD5-AF9E-101E63EE700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D1BE9BA7-ED5E-4943-A249-9704A0A8F736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08-05-2025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A46720-1AC7-3FC2-4AB2-8DA6DE7D6F8D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3C89BFD-FA79-484C-D71D-841607E615E5}"/>
              </a:ext>
            </a:extLst>
          </p:cNvPr>
          <p:cNvSpPr/>
          <p:nvPr userDrawn="1"/>
        </p:nvSpPr>
        <p:spPr>
          <a:xfrm>
            <a:off x="11782305" y="0"/>
            <a:ext cx="409695" cy="6858000"/>
          </a:xfrm>
          <a:prstGeom prst="rect">
            <a:avLst/>
          </a:prstGeom>
          <a:solidFill>
            <a:srgbClr val="BD401D"/>
          </a:solidFill>
          <a:ln>
            <a:solidFill>
              <a:srgbClr val="BD4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DD8A31E-AA63-8866-565D-A24CCB6E930F}"/>
              </a:ext>
            </a:extLst>
          </p:cNvPr>
          <p:cNvSpPr txBox="1"/>
          <p:nvPr userDrawn="1"/>
        </p:nvSpPr>
        <p:spPr>
          <a:xfrm>
            <a:off x="11789747" y="105013"/>
            <a:ext cx="402253" cy="6647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dirty="0">
                <a:solidFill>
                  <a:srgbClr val="C0CBC0"/>
                </a:solidFill>
              </a:rPr>
              <a:t>D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U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endParaRPr lang="da-DK" sz="1600" dirty="0">
              <a:solidFill>
                <a:srgbClr val="C0CBC0"/>
              </a:solidFill>
            </a:endParaRP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f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o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m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i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 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0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5</a:t>
            </a: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277DB4E1-FA5E-503E-16C4-05E4AF515D41}"/>
              </a:ext>
            </a:extLst>
          </p:cNvPr>
          <p:cNvSpPr/>
          <p:nvPr userDrawn="1"/>
        </p:nvSpPr>
        <p:spPr>
          <a:xfrm>
            <a:off x="10644094" y="6203576"/>
            <a:ext cx="956104" cy="441860"/>
          </a:xfrm>
          <a:custGeom>
            <a:avLst/>
            <a:gdLst/>
            <a:ahLst/>
            <a:cxnLst/>
            <a:rect l="l" t="t" r="r" b="b"/>
            <a:pathLst>
              <a:path w="1744781" h="717739">
                <a:moveTo>
                  <a:pt x="0" y="0"/>
                </a:moveTo>
                <a:lnTo>
                  <a:pt x="1744781" y="0"/>
                </a:lnTo>
                <a:lnTo>
                  <a:pt x="1744781" y="717739"/>
                </a:lnTo>
                <a:lnTo>
                  <a:pt x="0" y="717739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2" r:id="rId2"/>
    <p:sldLayoutId id="2147483707" r:id="rId3"/>
    <p:sldLayoutId id="2147483679" r:id="rId4"/>
    <p:sldLayoutId id="2147483680" r:id="rId5"/>
    <p:sldLayoutId id="2147483688" r:id="rId6"/>
    <p:sldLayoutId id="2147483690" r:id="rId7"/>
    <p:sldLayoutId id="2147483686" r:id="rId8"/>
    <p:sldLayoutId id="2147483682" r:id="rId9"/>
    <p:sldLayoutId id="2147483689" r:id="rId10"/>
    <p:sldLayoutId id="2147483676" r:id="rId11"/>
    <p:sldLayoutId id="2147483654" r:id="rId12"/>
    <p:sldLayoutId id="2147483685" r:id="rId13"/>
    <p:sldLayoutId id="2147483691" r:id="rId14"/>
    <p:sldLayoutId id="2147483662" r:id="rId15"/>
    <p:sldLayoutId id="2147483705" r:id="rId16"/>
    <p:sldLayoutId id="2147483706" r:id="rId17"/>
    <p:sldLayoutId id="2147483708" r:id="rId18"/>
  </p:sldLayoutIdLst>
  <p:hf hd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A6DEA-3DCA-8EA2-DAF3-BEF97E5D8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7406" y="2262709"/>
            <a:ext cx="6509083" cy="2152881"/>
          </a:xfrm>
        </p:spPr>
        <p:txBody>
          <a:bodyPr/>
          <a:lstStyle/>
          <a:p>
            <a:r>
              <a:rPr lang="da-DK" sz="54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DUNs</a:t>
            </a:r>
            <a:br>
              <a:rPr lang="da-DK" sz="54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</a:br>
            <a:r>
              <a:rPr lang="da-DK" sz="54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Generalforsamling</a:t>
            </a:r>
            <a:br>
              <a:rPr lang="da-DK" sz="54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</a:br>
            <a:r>
              <a:rPr lang="da-DK" sz="54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202</a:t>
            </a:r>
            <a:r>
              <a:rPr lang="da-DK" sz="5400" dirty="0"/>
              <a:t>5</a:t>
            </a:r>
            <a:endParaRPr lang="da-DK" sz="5400" b="0" dirty="0">
              <a:latin typeface="Open Sans 1" panose="020B0604020202020204" charset="0"/>
              <a:ea typeface="Open Sans 1" panose="020B0604020202020204" charset="0"/>
              <a:cs typeface="Open Sans 1" panose="020B060402020202020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34884DF-0ED0-65A1-D524-AF6BD67B0B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4957A0E-FA20-4CE6-9ABE-A816EF9E2568}" type="datetime1">
              <a:rPr lang="da-DK" smtClean="0"/>
              <a:t>08-05-2025</a:t>
            </a:fld>
            <a:endParaRPr lang="da-DK" dirty="0"/>
          </a:p>
        </p:txBody>
      </p:sp>
      <p:sp>
        <p:nvSpPr>
          <p:cNvPr id="4" name="Freeform 9" descr="Asset 1.png">
            <a:extLst>
              <a:ext uri="{FF2B5EF4-FFF2-40B4-BE49-F238E27FC236}">
                <a16:creationId xmlns:a16="http://schemas.microsoft.com/office/drawing/2014/main" id="{9A58FC33-30B2-85B8-FF84-5D0ADCACCB96}"/>
              </a:ext>
            </a:extLst>
          </p:cNvPr>
          <p:cNvSpPr/>
          <p:nvPr/>
        </p:nvSpPr>
        <p:spPr>
          <a:xfrm>
            <a:off x="429400" y="2262709"/>
            <a:ext cx="4473468" cy="2152880"/>
          </a:xfrm>
          <a:custGeom>
            <a:avLst/>
            <a:gdLst/>
            <a:ahLst/>
            <a:cxnLst/>
            <a:rect l="l" t="t" r="r" b="b"/>
            <a:pathLst>
              <a:path w="8140594" h="3348744">
                <a:moveTo>
                  <a:pt x="0" y="0"/>
                </a:moveTo>
                <a:lnTo>
                  <a:pt x="8140594" y="0"/>
                </a:lnTo>
                <a:lnTo>
                  <a:pt x="8140594" y="3348745"/>
                </a:lnTo>
                <a:lnTo>
                  <a:pt x="0" y="33487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5002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FF13C-06F7-D33C-513C-D88C28C3C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96" y="1700212"/>
            <a:ext cx="8932503" cy="2336383"/>
          </a:xfrm>
        </p:spPr>
        <p:txBody>
          <a:bodyPr/>
          <a:lstStyle/>
          <a:p>
            <a:r>
              <a:rPr lang="da-DK" sz="50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Dansk Universitetspædagogisk Tidsskrifts årsberetning</a:t>
            </a:r>
            <a:br>
              <a:rPr lang="da-DK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</a:br>
            <a:br>
              <a:rPr lang="da-DK" sz="28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</a:br>
            <a:r>
              <a:rPr lang="da-DK" sz="2800" dirty="0"/>
              <a:t>v</a:t>
            </a:r>
            <a:r>
              <a:rPr lang="da-DK" sz="28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/ Rikke Toft Nørgård,</a:t>
            </a:r>
            <a:br>
              <a:rPr lang="da-DK" sz="28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</a:br>
            <a:r>
              <a:rPr lang="da-DK" sz="2800" dirty="0"/>
              <a:t>A</a:t>
            </a:r>
            <a:r>
              <a:rPr lang="da-DK" sz="2800" b="0" dirty="0"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rPr>
              <a:t>nsvarshavende redaktør og bestyrelsesmedlem</a:t>
            </a:r>
            <a:endParaRPr lang="da-DK" b="0" dirty="0">
              <a:latin typeface="Open Sans 1" panose="020B0604020202020204" charset="0"/>
              <a:ea typeface="Open Sans 1" panose="020B0604020202020204" charset="0"/>
              <a:cs typeface="Open Sans 1" panose="020B060402020202020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078233D-0DB9-4343-23D6-B861F757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565-EEAF-44B7-9AA8-C7146A9C638B}" type="datetime1">
              <a:rPr lang="da-DK" smtClean="0"/>
              <a:t>08-05-2025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D3E5106-56A8-76DC-F76A-A9381D09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2</a:t>
            </a:fld>
            <a:endParaRPr lang="da-DK" dirty="0"/>
          </a:p>
        </p:txBody>
      </p:sp>
      <p:pic>
        <p:nvPicPr>
          <p:cNvPr id="8" name="Google Shape;155;p2">
            <a:extLst>
              <a:ext uri="{FF2B5EF4-FFF2-40B4-BE49-F238E27FC236}">
                <a16:creationId xmlns:a16="http://schemas.microsoft.com/office/drawing/2014/main" id="{4AF30F6B-EB8F-4667-8D77-6323F288E80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7266"/>
          <a:stretch/>
        </p:blipFill>
        <p:spPr>
          <a:xfrm>
            <a:off x="8970264" y="326884"/>
            <a:ext cx="2552332" cy="788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557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aria Hvid Stenalt">
            <a:extLst>
              <a:ext uri="{FF2B5EF4-FFF2-40B4-BE49-F238E27FC236}">
                <a16:creationId xmlns:a16="http://schemas.microsoft.com/office/drawing/2014/main" id="{57706C06-1D5C-C5F7-0E99-B1653A87F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5" t="70" r="18441" b="-70"/>
          <a:stretch/>
        </p:blipFill>
        <p:spPr bwMode="auto">
          <a:xfrm>
            <a:off x="4543304" y="1115649"/>
            <a:ext cx="1244567" cy="198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Billede 33" descr="Et billede, der indeholder Ansigt, person, smil, tøj&#10;&#10;Automatisk genereret beskrivelse">
            <a:extLst>
              <a:ext uri="{FF2B5EF4-FFF2-40B4-BE49-F238E27FC236}">
                <a16:creationId xmlns:a16="http://schemas.microsoft.com/office/drawing/2014/main" id="{488FE1DC-A6F0-E467-CA8E-93A4B56A2AC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1" t="201" r="19999" b="-201"/>
          <a:stretch/>
        </p:blipFill>
        <p:spPr>
          <a:xfrm>
            <a:off x="6466945" y="4082608"/>
            <a:ext cx="1210085" cy="1991316"/>
          </a:xfrm>
          <a:prstGeom prst="rect">
            <a:avLst/>
          </a:prstGeom>
        </p:spPr>
      </p:pic>
      <p:pic>
        <p:nvPicPr>
          <p:cNvPr id="32" name="Billede 31" descr="Et billede, der indeholder Ansigt, person, smil, tøj&#10;&#10;Automatisk genereret beskrivelse">
            <a:extLst>
              <a:ext uri="{FF2B5EF4-FFF2-40B4-BE49-F238E27FC236}">
                <a16:creationId xmlns:a16="http://schemas.microsoft.com/office/drawing/2014/main" id="{3EA06BA4-C9C3-058D-42E6-C91A4744C13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4" t="205" r="36412" b="-428"/>
          <a:stretch/>
        </p:blipFill>
        <p:spPr>
          <a:xfrm>
            <a:off x="714676" y="4065073"/>
            <a:ext cx="1210562" cy="1960378"/>
          </a:xfrm>
          <a:prstGeom prst="rect">
            <a:avLst/>
          </a:prstGeom>
        </p:spPr>
      </p:pic>
      <p:pic>
        <p:nvPicPr>
          <p:cNvPr id="23" name="Billede 22" descr="Et billede, der indeholder Ansigt, person, tøj, menneske&#10;&#10;Automatisk genereret beskrivelse">
            <a:extLst>
              <a:ext uri="{FF2B5EF4-FFF2-40B4-BE49-F238E27FC236}">
                <a16:creationId xmlns:a16="http://schemas.microsoft.com/office/drawing/2014/main" id="{85B3F1FA-C4F8-A2AD-6233-42210B682B6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0" t="419" r="13874" b="-419"/>
          <a:stretch/>
        </p:blipFill>
        <p:spPr>
          <a:xfrm>
            <a:off x="6482200" y="1116423"/>
            <a:ext cx="1194830" cy="1994140"/>
          </a:xfrm>
          <a:prstGeom prst="rect">
            <a:avLst/>
          </a:prstGeom>
        </p:spPr>
      </p:pic>
      <p:pic>
        <p:nvPicPr>
          <p:cNvPr id="11" name="Billede 10" descr="Et billede, der indeholder Ansigt, person, portræt, træ&#10;&#10;Automatisk genereret beskrivelse">
            <a:extLst>
              <a:ext uri="{FF2B5EF4-FFF2-40B4-BE49-F238E27FC236}">
                <a16:creationId xmlns:a16="http://schemas.microsoft.com/office/drawing/2014/main" id="{E929E3B5-A7C3-4C9A-B787-326FBA41F73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r="7173"/>
          <a:stretch/>
        </p:blipFill>
        <p:spPr>
          <a:xfrm>
            <a:off x="2619760" y="1116424"/>
            <a:ext cx="1229488" cy="1982282"/>
          </a:xfrm>
          <a:prstGeom prst="rect">
            <a:avLst/>
          </a:prstGeom>
        </p:spPr>
      </p:pic>
      <p:pic>
        <p:nvPicPr>
          <p:cNvPr id="4" name="Picture 20" descr="Rikke Toft Nørgård">
            <a:extLst>
              <a:ext uri="{FF2B5EF4-FFF2-40B4-BE49-F238E27FC236}">
                <a16:creationId xmlns:a16="http://schemas.microsoft.com/office/drawing/2014/main" id="{7A2CE957-3CB9-06EE-A18B-A3294AE27A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8" r="4067"/>
          <a:stretch/>
        </p:blipFill>
        <p:spPr bwMode="auto">
          <a:xfrm>
            <a:off x="722684" y="1116424"/>
            <a:ext cx="1202747" cy="195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6"/>
          <p:cNvSpPr txBox="1"/>
          <p:nvPr/>
        </p:nvSpPr>
        <p:spPr>
          <a:xfrm>
            <a:off x="714750" y="3193103"/>
            <a:ext cx="1218127" cy="7512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Rikke Toft Nørgård, DPU AU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Ansvarshavende</a:t>
            </a:r>
            <a:r>
              <a:rPr lang="en-US" sz="1032" dirty="0">
                <a:latin typeface="Open Sans 1 Bold"/>
              </a:rPr>
              <a:t> </a:t>
            </a:r>
            <a:r>
              <a:rPr lang="en-US" sz="1032" dirty="0" err="1">
                <a:latin typeface="Open Sans 1 Bold"/>
              </a:rPr>
              <a:t>redaktør</a:t>
            </a:r>
            <a:endParaRPr lang="en-US" sz="1032" dirty="0">
              <a:latin typeface="Open Sans 1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635952" y="3193103"/>
            <a:ext cx="1202408" cy="751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Lotte </a:t>
            </a:r>
            <a:r>
              <a:rPr lang="en-US" sz="1032" dirty="0" err="1">
                <a:latin typeface="Open Sans 1 Bold"/>
              </a:rPr>
              <a:t>Rienecker</a:t>
            </a:r>
            <a:r>
              <a:rPr lang="en-US" sz="1032" dirty="0">
                <a:latin typeface="Open Sans 1 Bold"/>
              </a:rPr>
              <a:t>, Freelance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Kontaktperson</a:t>
            </a:r>
            <a:r>
              <a:rPr lang="en-US" sz="1032" dirty="0">
                <a:latin typeface="Open Sans 1 Bold"/>
              </a:rPr>
              <a:t> for </a:t>
            </a:r>
            <a:r>
              <a:rPr lang="en-US" sz="1032" dirty="0" err="1">
                <a:latin typeface="Open Sans 1 Bold"/>
              </a:rPr>
              <a:t>debatartikler</a:t>
            </a:r>
            <a:r>
              <a:rPr lang="en-US" sz="1032" dirty="0">
                <a:latin typeface="Open Sans 1 Bold"/>
              </a:rPr>
              <a:t>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555910" y="3193103"/>
            <a:ext cx="1216881" cy="7512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Maria Hvid Stenalt, AAU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Kontaktperson</a:t>
            </a:r>
            <a:r>
              <a:rPr lang="en-US" sz="1032" dirty="0">
                <a:latin typeface="Open Sans 1 Bold"/>
              </a:rPr>
              <a:t> for DUT guides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6475866" y="3193103"/>
            <a:ext cx="1306546" cy="7512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Lasse X Jensen, 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KU - </a:t>
            </a:r>
            <a:r>
              <a:rPr lang="en-US" sz="1032" dirty="0" err="1">
                <a:latin typeface="Open Sans 1 Bold"/>
              </a:rPr>
              <a:t>Indtrådt</a:t>
            </a:r>
            <a:endParaRPr lang="en-US" sz="1032" dirty="0">
              <a:latin typeface="Open Sans 1 Bold"/>
            </a:endParaRP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Kontaktperson</a:t>
            </a:r>
            <a:r>
              <a:rPr lang="en-US" sz="1032" dirty="0">
                <a:latin typeface="Open Sans 1 Bold"/>
              </a:rPr>
              <a:t> for </a:t>
            </a:r>
            <a:r>
              <a:rPr lang="en-US" sz="1032" dirty="0" err="1">
                <a:latin typeface="Open Sans 1 Bold"/>
              </a:rPr>
              <a:t>videnskabelige</a:t>
            </a:r>
            <a:r>
              <a:rPr lang="en-US" sz="1032" dirty="0">
                <a:latin typeface="Open Sans 1 Bold"/>
              </a:rPr>
              <a:t> </a:t>
            </a:r>
            <a:r>
              <a:rPr lang="en-US" sz="1032" dirty="0" err="1">
                <a:latin typeface="Open Sans 1 Bold"/>
              </a:rPr>
              <a:t>artikler</a:t>
            </a:r>
            <a:r>
              <a:rPr lang="en-US" sz="1032" dirty="0">
                <a:latin typeface="Open Sans 1 Bold"/>
              </a:rPr>
              <a:t>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99322" y="6025451"/>
            <a:ext cx="1202408" cy="751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Anne Mette Mørcke, CED AU - </a:t>
            </a:r>
            <a:r>
              <a:rPr lang="en-US" sz="1032" dirty="0" err="1">
                <a:latin typeface="Open Sans 1 Bold"/>
              </a:rPr>
              <a:t>Indtrådt</a:t>
            </a:r>
            <a:endParaRPr lang="en-US" sz="1032" dirty="0">
              <a:latin typeface="Open Sans 1 Bold"/>
            </a:endParaRP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Kontaktperson</a:t>
            </a:r>
            <a:r>
              <a:rPr lang="en-US" sz="1032" dirty="0">
                <a:latin typeface="Open Sans 1 Bold"/>
              </a:rPr>
              <a:t> for </a:t>
            </a:r>
            <a:r>
              <a:rPr lang="en-US" sz="1032" dirty="0" err="1">
                <a:latin typeface="Open Sans 1 Bold"/>
              </a:rPr>
              <a:t>faglige</a:t>
            </a:r>
            <a:r>
              <a:rPr lang="en-US" sz="1032" dirty="0">
                <a:latin typeface="Open Sans 1 Bold"/>
              </a:rPr>
              <a:t> </a:t>
            </a:r>
            <a:r>
              <a:rPr lang="en-US" sz="1032" dirty="0" err="1">
                <a:latin typeface="Open Sans 1 Bold"/>
              </a:rPr>
              <a:t>artikler</a:t>
            </a:r>
            <a:endParaRPr lang="en-US" sz="1032" dirty="0">
              <a:latin typeface="Open Sans 1 Bold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714676" y="338588"/>
            <a:ext cx="10820400" cy="1410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500"/>
              </a:lnSpc>
            </a:pPr>
            <a:r>
              <a:rPr lang="da-DK" sz="5000" dirty="0">
                <a:latin typeface="Open Sans 1"/>
              </a:rPr>
              <a:t>En DUT-redaktion i stor forandring</a:t>
            </a:r>
          </a:p>
          <a:p>
            <a:pPr>
              <a:lnSpc>
                <a:spcPts val="5500"/>
              </a:lnSpc>
            </a:pPr>
            <a:endParaRPr lang="da-DK" sz="5000" dirty="0">
              <a:latin typeface="Open Sans 1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BE658D97-DD79-724D-E49F-CAEF9E3CB21C}"/>
              </a:ext>
            </a:extLst>
          </p:cNvPr>
          <p:cNvSpPr txBox="1"/>
          <p:nvPr/>
        </p:nvSpPr>
        <p:spPr>
          <a:xfrm>
            <a:off x="6459268" y="6076028"/>
            <a:ext cx="1202408" cy="366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Marianne Georgsen, VIA - </a:t>
            </a:r>
            <a:r>
              <a:rPr lang="en-US" sz="1032" dirty="0" err="1">
                <a:latin typeface="Open Sans 1 Bold"/>
              </a:rPr>
              <a:t>udtrådt</a:t>
            </a:r>
            <a:endParaRPr lang="en-US" sz="1032" dirty="0">
              <a:latin typeface="Open Sans 1 Bold"/>
            </a:endParaRPr>
          </a:p>
        </p:txBody>
      </p:sp>
      <p:pic>
        <p:nvPicPr>
          <p:cNvPr id="1026" name="Picture 2" descr="Ditte Jacobsen">
            <a:extLst>
              <a:ext uri="{FF2B5EF4-FFF2-40B4-BE49-F238E27FC236}">
                <a16:creationId xmlns:a16="http://schemas.microsoft.com/office/drawing/2014/main" id="{3422696D-F3B9-2D58-7429-99F3CBDAA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760" y="4109261"/>
            <a:ext cx="1297722" cy="172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A8472795-FDC1-4D69-4414-5A16607A331D}"/>
              </a:ext>
            </a:extLst>
          </p:cNvPr>
          <p:cNvSpPr txBox="1"/>
          <p:nvPr/>
        </p:nvSpPr>
        <p:spPr>
          <a:xfrm>
            <a:off x="2635952" y="5997045"/>
            <a:ext cx="1218127" cy="5589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Ditte Jacobsen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Københavns</a:t>
            </a:r>
            <a:r>
              <a:rPr lang="en-US" sz="1032" dirty="0">
                <a:latin typeface="Open Sans 1 Bold"/>
              </a:rPr>
              <a:t> </a:t>
            </a:r>
            <a:r>
              <a:rPr lang="en-US" sz="1032" dirty="0" err="1">
                <a:latin typeface="Open Sans 1 Bold"/>
              </a:rPr>
              <a:t>professionshøjskole</a:t>
            </a:r>
            <a:endParaRPr lang="en-US" sz="1032" dirty="0">
              <a:latin typeface="Open Sans 1 Bold"/>
            </a:endParaRPr>
          </a:p>
        </p:txBody>
      </p:sp>
    </p:spTree>
    <p:extLst>
      <p:ext uri="{BB962C8B-B14F-4D97-AF65-F5344CB8AC3E}">
        <p14:creationId xmlns:p14="http://schemas.microsoft.com/office/powerpoint/2010/main" val="280092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"/>
          <p:cNvSpPr/>
          <p:nvPr/>
        </p:nvSpPr>
        <p:spPr>
          <a:xfrm>
            <a:off x="-11608" y="0"/>
            <a:ext cx="6240667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2" name="Google Shape;192;p4"/>
          <p:cNvSpPr/>
          <p:nvPr/>
        </p:nvSpPr>
        <p:spPr>
          <a:xfrm>
            <a:off x="7087143" y="5257184"/>
            <a:ext cx="3744416" cy="652951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 dirty="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3" name="Google Shape;193;p4"/>
          <p:cNvSpPr/>
          <p:nvPr/>
        </p:nvSpPr>
        <p:spPr>
          <a:xfrm>
            <a:off x="7489161" y="4306844"/>
            <a:ext cx="2880320" cy="748320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4" name="Google Shape;194;p4"/>
          <p:cNvSpPr/>
          <p:nvPr/>
        </p:nvSpPr>
        <p:spPr>
          <a:xfrm>
            <a:off x="6577060" y="3429087"/>
            <a:ext cx="4704523" cy="686388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5" name="Google Shape;195;p4"/>
          <p:cNvSpPr/>
          <p:nvPr/>
        </p:nvSpPr>
        <p:spPr>
          <a:xfrm>
            <a:off x="7337752" y="2820795"/>
            <a:ext cx="3183139" cy="402055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6" name="Google Shape;196;p4"/>
          <p:cNvSpPr/>
          <p:nvPr/>
        </p:nvSpPr>
        <p:spPr>
          <a:xfrm>
            <a:off x="6577059" y="1521519"/>
            <a:ext cx="4704524" cy="1122763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7" name="Google Shape;197;p4"/>
          <p:cNvSpPr/>
          <p:nvPr/>
        </p:nvSpPr>
        <p:spPr>
          <a:xfrm>
            <a:off x="6832713" y="332463"/>
            <a:ext cx="4193217" cy="983613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8" name="Google Shape;198;p4"/>
          <p:cNvSpPr txBox="1"/>
          <p:nvPr/>
        </p:nvSpPr>
        <p:spPr>
          <a:xfrm>
            <a:off x="6808317" y="373612"/>
            <a:ext cx="4213383" cy="983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DUT 33: Pædagogiske eksperimenter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leder, 2 faglige artikler, 5 videnskabelige artikler, 2 anmeldelser = </a:t>
            </a:r>
            <a:r>
              <a:rPr lang="da-DK" sz="15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10 art</a:t>
            </a: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500" dirty="0"/>
          </a:p>
        </p:txBody>
      </p:sp>
      <p:sp>
        <p:nvSpPr>
          <p:cNvPr id="199" name="Google Shape;199;p4"/>
          <p:cNvSpPr txBox="1"/>
          <p:nvPr/>
        </p:nvSpPr>
        <p:spPr>
          <a:xfrm>
            <a:off x="6507586" y="1567399"/>
            <a:ext cx="4814845" cy="1020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DUT 34: Bæredygtig uddannelse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leder, 1 debatterende artikel, 2 faglige artikler, </a:t>
            </a:r>
            <a:endParaRPr sz="1500" dirty="0"/>
          </a:p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videnskabelig artikel, 1 DUT Guide, 2 anmeldelser = </a:t>
            </a:r>
            <a:r>
              <a:rPr lang="da-DK" sz="15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8 art</a:t>
            </a: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500" dirty="0"/>
          </a:p>
        </p:txBody>
      </p:sp>
      <p:sp>
        <p:nvSpPr>
          <p:cNvPr id="200" name="Google Shape;200;p4"/>
          <p:cNvSpPr txBox="1"/>
          <p:nvPr/>
        </p:nvSpPr>
        <p:spPr>
          <a:xfrm>
            <a:off x="7570859" y="2846302"/>
            <a:ext cx="2688299" cy="45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4 redaktionsmøder</a:t>
            </a:r>
            <a:endParaRPr sz="1500" dirty="0"/>
          </a:p>
        </p:txBody>
      </p:sp>
      <p:sp>
        <p:nvSpPr>
          <p:cNvPr id="201" name="Google Shape;201;p4"/>
          <p:cNvSpPr txBox="1"/>
          <p:nvPr/>
        </p:nvSpPr>
        <p:spPr>
          <a:xfrm>
            <a:off x="6466736" y="3488111"/>
            <a:ext cx="4896544" cy="666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Også på engelsk: DUT på Tidsskrift.dk og DUN-net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Siden er klar inden sommerferien</a:t>
            </a:r>
            <a:endParaRPr sz="1500" dirty="0"/>
          </a:p>
        </p:txBody>
      </p:sp>
      <p:sp>
        <p:nvSpPr>
          <p:cNvPr id="202" name="Google Shape;202;p4"/>
          <p:cNvSpPr txBox="1"/>
          <p:nvPr/>
        </p:nvSpPr>
        <p:spPr>
          <a:xfrm>
            <a:off x="7236134" y="5257184"/>
            <a:ext cx="3357748" cy="698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Ny artikelgenre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Debatterende artikel søsat</a:t>
            </a:r>
            <a:endParaRPr sz="1500" dirty="0"/>
          </a:p>
        </p:txBody>
      </p:sp>
      <p:sp>
        <p:nvSpPr>
          <p:cNvPr id="203" name="Google Shape;203;p4"/>
          <p:cNvSpPr txBox="1"/>
          <p:nvPr/>
        </p:nvSpPr>
        <p:spPr>
          <a:xfrm>
            <a:off x="7459239" y="4356515"/>
            <a:ext cx="2911538" cy="74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Temanumre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Konferencetema bibeholdes</a:t>
            </a:r>
            <a:endParaRPr sz="1500" dirty="0"/>
          </a:p>
        </p:txBody>
      </p:sp>
      <p:sp>
        <p:nvSpPr>
          <p:cNvPr id="204" name="Google Shape;204;p4"/>
          <p:cNvSpPr txBox="1"/>
          <p:nvPr/>
        </p:nvSpPr>
        <p:spPr>
          <a:xfrm>
            <a:off x="6356412" y="6281701"/>
            <a:ext cx="5057248" cy="576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spcBef>
                <a:spcPts val="700"/>
              </a:spcBef>
              <a:buClr>
                <a:schemeClr val="dk2"/>
              </a:buClr>
              <a:buSzPct val="100000"/>
            </a:pPr>
            <a:r>
              <a:rPr lang="da-DK" sz="2300" dirty="0">
                <a:solidFill>
                  <a:srgbClr val="4E4B4C"/>
                </a:solidFill>
                <a:latin typeface="Open Sans 1" panose="020B0604020202020204"/>
                <a:ea typeface="Impact"/>
                <a:cs typeface="Impact"/>
                <a:sym typeface="Impact"/>
              </a:rPr>
              <a:t>ÅRET 2022 / 2023</a:t>
            </a:r>
            <a:endParaRPr sz="2300" dirty="0">
              <a:latin typeface="Open Sans 1" panose="020B0604020202020204"/>
            </a:endParaRPr>
          </a:p>
        </p:txBody>
      </p:sp>
      <p:sp>
        <p:nvSpPr>
          <p:cNvPr id="205" name="Google Shape;205;p4"/>
          <p:cNvSpPr txBox="1"/>
          <p:nvPr/>
        </p:nvSpPr>
        <p:spPr>
          <a:xfrm>
            <a:off x="630012" y="6281701"/>
            <a:ext cx="5057248" cy="571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spcBef>
                <a:spcPts val="700"/>
              </a:spcBef>
              <a:buClr>
                <a:schemeClr val="dk2"/>
              </a:buClr>
              <a:buSzPct val="100000"/>
            </a:pPr>
            <a:r>
              <a:rPr lang="da-DK" sz="2300" dirty="0">
                <a:solidFill>
                  <a:schemeClr val="lt1"/>
                </a:solidFill>
                <a:latin typeface="Open Sans 1" panose="020B0604020202020204"/>
                <a:ea typeface="Impact"/>
                <a:cs typeface="Impact"/>
                <a:sym typeface="Impact"/>
              </a:rPr>
              <a:t>ÅRET 2023 / 2024</a:t>
            </a:r>
            <a:endParaRPr sz="2300" dirty="0">
              <a:latin typeface="Open Sans 1" panose="020B0604020202020204"/>
            </a:endParaRPr>
          </a:p>
        </p:txBody>
      </p:sp>
      <p:sp>
        <p:nvSpPr>
          <p:cNvPr id="206" name="Google Shape;206;p4"/>
          <p:cNvSpPr/>
          <p:nvPr/>
        </p:nvSpPr>
        <p:spPr>
          <a:xfrm>
            <a:off x="727632" y="297790"/>
            <a:ext cx="4862009" cy="996600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 dirty="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7" name="Google Shape;207;p4"/>
          <p:cNvSpPr txBox="1"/>
          <p:nvPr/>
        </p:nvSpPr>
        <p:spPr>
          <a:xfrm>
            <a:off x="681867" y="347672"/>
            <a:ext cx="4981070" cy="934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DUT 35: Underviseres kompetenceudvikling (Tema)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leder, 4 faglige artikler, 1 videnskabelige artikel, 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2 DUT Guides, 2 anmeldelser = </a:t>
            </a:r>
            <a:r>
              <a:rPr lang="da-DK" sz="15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10 art</a:t>
            </a: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500" dirty="0"/>
          </a:p>
        </p:txBody>
      </p:sp>
      <p:sp>
        <p:nvSpPr>
          <p:cNvPr id="208" name="Google Shape;208;p4"/>
          <p:cNvSpPr/>
          <p:nvPr/>
        </p:nvSpPr>
        <p:spPr>
          <a:xfrm>
            <a:off x="1303707" y="2716849"/>
            <a:ext cx="3709859" cy="448720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9" name="Google Shape;209;p4"/>
          <p:cNvSpPr txBox="1"/>
          <p:nvPr/>
        </p:nvSpPr>
        <p:spPr>
          <a:xfrm>
            <a:off x="1193772" y="2759820"/>
            <a:ext cx="3957260" cy="44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Månedlige online redaktionsmøder</a:t>
            </a:r>
            <a:endParaRPr sz="1500" dirty="0"/>
          </a:p>
        </p:txBody>
      </p:sp>
      <p:sp>
        <p:nvSpPr>
          <p:cNvPr id="210" name="Google Shape;210;p4"/>
          <p:cNvSpPr/>
          <p:nvPr/>
        </p:nvSpPr>
        <p:spPr>
          <a:xfrm>
            <a:off x="1766482" y="4740994"/>
            <a:ext cx="2784309" cy="727681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1" name="Google Shape;211;p4"/>
          <p:cNvSpPr txBox="1"/>
          <p:nvPr/>
        </p:nvSpPr>
        <p:spPr>
          <a:xfrm>
            <a:off x="1780248" y="4721604"/>
            <a:ext cx="2784309" cy="74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NYT: DUT Temasektioner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Åbent CFP</a:t>
            </a:r>
            <a:endParaRPr sz="1500" dirty="0"/>
          </a:p>
          <a:p>
            <a:pPr algn="ctr"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Konferencetema bibeholdes</a:t>
            </a:r>
            <a:endParaRPr sz="1500" dirty="0"/>
          </a:p>
        </p:txBody>
      </p:sp>
      <p:sp>
        <p:nvSpPr>
          <p:cNvPr id="212" name="Google Shape;212;p4"/>
          <p:cNvSpPr/>
          <p:nvPr/>
        </p:nvSpPr>
        <p:spPr>
          <a:xfrm>
            <a:off x="1180006" y="5628750"/>
            <a:ext cx="3957260" cy="652951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3" name="Google Shape;213;p4"/>
          <p:cNvSpPr txBox="1"/>
          <p:nvPr/>
        </p:nvSpPr>
        <p:spPr>
          <a:xfrm>
            <a:off x="1193773" y="5644725"/>
            <a:ext cx="3957259" cy="647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NYT: DUO Webinarer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Nyt samarbejde mellem DUN+DUT søsat</a:t>
            </a:r>
            <a:endParaRPr sz="1500" dirty="0"/>
          </a:p>
        </p:txBody>
      </p:sp>
      <p:sp>
        <p:nvSpPr>
          <p:cNvPr id="214" name="Google Shape;214;p4"/>
          <p:cNvSpPr/>
          <p:nvPr/>
        </p:nvSpPr>
        <p:spPr>
          <a:xfrm>
            <a:off x="376732" y="1517548"/>
            <a:ext cx="5563808" cy="983613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 dirty="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5" name="Google Shape;215;p4"/>
          <p:cNvSpPr txBox="1"/>
          <p:nvPr/>
        </p:nvSpPr>
        <p:spPr>
          <a:xfrm>
            <a:off x="281307" y="1562542"/>
            <a:ext cx="5754657" cy="893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DUT 36: Læringsmiljøer (DUNK23)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leder, 4 debatterende artikler, 2 faglige artikler, </a:t>
            </a:r>
            <a:endParaRPr sz="1500" dirty="0"/>
          </a:p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 videnskabelig artikel, 2 DUT Guides, 2 anmeldelser = </a:t>
            </a:r>
            <a:r>
              <a:rPr lang="da-DK" sz="15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15 art</a:t>
            </a: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500" dirty="0"/>
          </a:p>
        </p:txBody>
      </p:sp>
      <p:sp>
        <p:nvSpPr>
          <p:cNvPr id="216" name="Google Shape;216;p4"/>
          <p:cNvSpPr/>
          <p:nvPr/>
        </p:nvSpPr>
        <p:spPr>
          <a:xfrm>
            <a:off x="774028" y="3378804"/>
            <a:ext cx="4769216" cy="1172536"/>
          </a:xfrm>
          <a:prstGeom prst="roundRect">
            <a:avLst>
              <a:gd name="adj" fmla="val 16667"/>
            </a:avLst>
          </a:prstGeom>
          <a:solidFill>
            <a:srgbClr val="DFE6DF"/>
          </a:solidFill>
          <a:ln w="12700" cap="flat" cmpd="sng">
            <a:solidFill>
              <a:srgbClr val="E5D9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5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805829" y="3426561"/>
            <a:ext cx="4733147" cy="10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Igangværende modernisering af DUT (2024-)</a:t>
            </a:r>
            <a:b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Opdatering af ‘artikeltyper &amp; -kriterier’</a:t>
            </a:r>
            <a:endParaRPr sz="1500" dirty="0"/>
          </a:p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Opdatering af ‘skabeloner &amp; vejledning’</a:t>
            </a:r>
            <a:endParaRPr sz="1500" dirty="0"/>
          </a:p>
          <a:p>
            <a:pPr algn="ctr">
              <a:lnSpc>
                <a:spcPct val="110000"/>
              </a:lnSpc>
              <a:buClr>
                <a:schemeClr val="dk2"/>
              </a:buClr>
              <a:buSzPts val="1100"/>
            </a:pPr>
            <a:r>
              <a:rPr lang="da-DK" sz="15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Opdatering af ‘Om DUT’ &amp; korrekturlæsning</a:t>
            </a:r>
            <a:endParaRPr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Et billede, der indeholder tekst, skærmbillede, diagram, linje/række&#10;&#10;Automatisk genereret beskrivelse">
            <a:extLst>
              <a:ext uri="{FF2B5EF4-FFF2-40B4-BE49-F238E27FC236}">
                <a16:creationId xmlns:a16="http://schemas.microsoft.com/office/drawing/2014/main" id="{6CCD64F2-9368-D92B-1B4B-4F6BD4017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1698948"/>
            <a:ext cx="8267701" cy="46505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el 3">
            <a:extLst>
              <a:ext uri="{FF2B5EF4-FFF2-40B4-BE49-F238E27FC236}">
                <a16:creationId xmlns:a16="http://schemas.microsoft.com/office/drawing/2014/main" id="{757FD7BE-1683-3B21-045A-8CEC9BF20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0" y="1004184"/>
            <a:ext cx="10962000" cy="618564"/>
          </a:xfrm>
        </p:spPr>
        <p:txBody>
          <a:bodyPr/>
          <a:lstStyle/>
          <a:p>
            <a:r>
              <a:rPr lang="da-DK" dirty="0"/>
              <a:t>Indkomne artikler til DUT 2013-2022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g2dc99b75341_0_0"/>
          <p:cNvPicPr preferRelativeResize="0"/>
          <p:nvPr/>
        </p:nvPicPr>
        <p:blipFill rotWithShape="1">
          <a:blip r:embed="rId3">
            <a:alphaModFix/>
          </a:blip>
          <a:srcRect r="1940"/>
          <a:stretch/>
        </p:blipFill>
        <p:spPr>
          <a:xfrm>
            <a:off x="410400" y="1622748"/>
            <a:ext cx="10014062" cy="3071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dc99b75341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0401" y="4694415"/>
            <a:ext cx="10014061" cy="13639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3">
            <a:extLst>
              <a:ext uri="{FF2B5EF4-FFF2-40B4-BE49-F238E27FC236}">
                <a16:creationId xmlns:a16="http://schemas.microsoft.com/office/drawing/2014/main" id="{FD928407-0E3C-3C18-1224-138FA649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0" y="1004184"/>
            <a:ext cx="10962000" cy="618564"/>
          </a:xfrm>
        </p:spPr>
        <p:txBody>
          <a:bodyPr/>
          <a:lstStyle/>
          <a:p>
            <a:r>
              <a:rPr lang="da-DK" dirty="0"/>
              <a:t>Indkomne artikler til DUT 2023-2024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UN-farver">
      <a:dk1>
        <a:srgbClr val="4E4B4C"/>
      </a:dk1>
      <a:lt1>
        <a:srgbClr val="C0CBC0"/>
      </a:lt1>
      <a:dk2>
        <a:srgbClr val="BD401D"/>
      </a:dk2>
      <a:lt2>
        <a:srgbClr val="DFE6DF"/>
      </a:lt2>
      <a:accent1>
        <a:srgbClr val="446558"/>
      </a:accent1>
      <a:accent2>
        <a:srgbClr val="154268"/>
      </a:accent2>
      <a:accent3>
        <a:srgbClr val="E5D967"/>
      </a:accent3>
      <a:accent4>
        <a:srgbClr val="DEC4C5"/>
      </a:accent4>
      <a:accent5>
        <a:srgbClr val="4E4B4C"/>
      </a:accent5>
      <a:accent6>
        <a:srgbClr val="446558"/>
      </a:accent6>
      <a:hlink>
        <a:srgbClr val="BD401D"/>
      </a:hlink>
      <a:folHlink>
        <a:srgbClr val="4E4B4C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1,"isValidatorEnabled":false,"isLocked":false,"elementsMetadata":[],"slideId":"637926266035515761","enableDocumentContentUpdater":false,"version":"2.0"}]]></TemplafySlideTemplateConfiguration>
</file>

<file path=customXml/item3.xml><?xml version="1.0" encoding="utf-8"?>
<TemplafyTemplateConfiguration><![CDATA[{"elementsMetadata":[],"transformationConfigurations":[],"templateName":"blank","templateDescription":"","enableDocumentContentUpdater":false,"version":"2.0"}]]></TemplafyTemplateConfigurati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3C5DDF42AA34ABFF3D23DB7963EA3" ma:contentTypeVersion="15" ma:contentTypeDescription="Create a new document." ma:contentTypeScope="" ma:versionID="279f9ab9f77c4c11c128f50714e2ca73">
  <xsd:schema xmlns:xsd="http://www.w3.org/2001/XMLSchema" xmlns:xs="http://www.w3.org/2001/XMLSchema" xmlns:p="http://schemas.microsoft.com/office/2006/metadata/properties" xmlns:ns2="7900c5cc-87f6-411f-9889-4e55ce197b85" xmlns:ns3="3a2fe87d-7d07-46d4-addb-d572a8893039" targetNamespace="http://schemas.microsoft.com/office/2006/metadata/properties" ma:root="true" ma:fieldsID="76102ad3379abce15e44b26f4b6a0695" ns2:_="" ns3:_="">
    <xsd:import namespace="7900c5cc-87f6-411f-9889-4e55ce197b85"/>
    <xsd:import namespace="3a2fe87d-7d07-46d4-addb-d572a88930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0c5cc-87f6-411f-9889-4e55ce197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9553f63-5966-4a09-978d-72b299aea1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fe87d-7d07-46d4-addb-d572a8893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64839a6-d6a2-4418-a8d8-bdba8f0e2851}" ma:internalName="TaxCatchAll" ma:showField="CatchAllData" ma:web="3a2fe87d-7d07-46d4-addb-d572a8893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00c5cc-87f6-411f-9889-4e55ce197b85">
      <Terms xmlns="http://schemas.microsoft.com/office/infopath/2007/PartnerControls"/>
    </lcf76f155ced4ddcb4097134ff3c332f>
    <TaxCatchAll xmlns="3a2fe87d-7d07-46d4-addb-d572a8893039" xsi:nil="true"/>
  </documentManagement>
</p:properties>
</file>

<file path=customXml/item7.xml><?xml version="1.0" encoding="utf-8"?>
<TemplafyFormConfiguration><![CDATA[{"formFields":[],"formDataEntries":[]}]]></TemplafyFormConfiguration>
</file>

<file path=customXml/itemProps1.xml><?xml version="1.0" encoding="utf-8"?>
<ds:datastoreItem xmlns:ds="http://schemas.openxmlformats.org/officeDocument/2006/customXml" ds:itemID="{36DF640F-FDA4-4DAC-9AC0-9A12226415DA}">
  <ds:schemaRefs/>
</ds:datastoreItem>
</file>

<file path=customXml/itemProps2.xml><?xml version="1.0" encoding="utf-8"?>
<ds:datastoreItem xmlns:ds="http://schemas.openxmlformats.org/officeDocument/2006/customXml" ds:itemID="{BAE0BCB8-EE3A-4095-9541-C1F1A3784F92}">
  <ds:schemaRefs/>
</ds:datastoreItem>
</file>

<file path=customXml/itemProps3.xml><?xml version="1.0" encoding="utf-8"?>
<ds:datastoreItem xmlns:ds="http://schemas.openxmlformats.org/officeDocument/2006/customXml" ds:itemID="{E3874ABC-2065-4A7D-A58C-B9BA277BFB16}">
  <ds:schemaRefs/>
</ds:datastoreItem>
</file>

<file path=customXml/itemProps4.xml><?xml version="1.0" encoding="utf-8"?>
<ds:datastoreItem xmlns:ds="http://schemas.openxmlformats.org/officeDocument/2006/customXml" ds:itemID="{1059EBFF-E970-4D0C-95BD-F332A02CA39E}"/>
</file>

<file path=customXml/itemProps5.xml><?xml version="1.0" encoding="utf-8"?>
<ds:datastoreItem xmlns:ds="http://schemas.openxmlformats.org/officeDocument/2006/customXml" ds:itemID="{1CF5C262-C5E0-423F-B4A6-8D5DEE680D17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DA9B7CF2-C926-41E8-86F0-07D80A553AFC}">
  <ds:schemaRefs>
    <ds:schemaRef ds:uri="http://schemas.microsoft.com/office/2006/metadata/properties"/>
    <ds:schemaRef ds:uri="http://schemas.microsoft.com/office/infopath/2007/PartnerControls"/>
    <ds:schemaRef ds:uri="7900c5cc-87f6-411f-9889-4e55ce197b85"/>
    <ds:schemaRef ds:uri="3a2fe87d-7d07-46d4-addb-d572a8893039"/>
  </ds:schemaRefs>
</ds:datastoreItem>
</file>

<file path=customXml/itemProps7.xml><?xml version="1.0" encoding="utf-8"?>
<ds:datastoreItem xmlns:ds="http://schemas.openxmlformats.org/officeDocument/2006/customXml" ds:itemID="{8A405656-6C4F-4C73-958C-1744EC0D04F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312</Words>
  <Application>Microsoft Office PowerPoint</Application>
  <PresentationFormat>Widescreen</PresentationFormat>
  <Paragraphs>46</Paragraphs>
  <Slides>6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5" baseType="lpstr">
      <vt:lpstr>Aptos</vt:lpstr>
      <vt:lpstr>Arial</vt:lpstr>
      <vt:lpstr>Gill Sans</vt:lpstr>
      <vt:lpstr>Open Sans</vt:lpstr>
      <vt:lpstr>Open Sans 1</vt:lpstr>
      <vt:lpstr>Open Sans 1 Bold</vt:lpstr>
      <vt:lpstr>Open Sans SemiBold</vt:lpstr>
      <vt:lpstr>Wingdings</vt:lpstr>
      <vt:lpstr>Blank</vt:lpstr>
      <vt:lpstr>DUNs Generalforsamling 2025</vt:lpstr>
      <vt:lpstr>Dansk Universitetspædagogisk Tidsskrifts årsberetning  v/ Rikke Toft Nørgård, Ansvarshavende redaktør og bestyrelsesmedlem</vt:lpstr>
      <vt:lpstr>PowerPoint-præsentation</vt:lpstr>
      <vt:lpstr>PowerPoint-præsentation</vt:lpstr>
      <vt:lpstr>Indkomne artikler til DUT 2013-2022</vt:lpstr>
      <vt:lpstr>Indkomne artikler til DUT 2023-2024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Jakob Ejersbo</dc:creator>
  <cp:keywords/>
  <dc:description/>
  <cp:lastModifiedBy>Jakob Ejersbo</cp:lastModifiedBy>
  <cp:revision>4</cp:revision>
  <dcterms:created xsi:type="dcterms:W3CDTF">2024-04-30T14:42:33Z</dcterms:created>
  <dcterms:modified xsi:type="dcterms:W3CDTF">2025-05-08T13:16:17Z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2022-07-05T14:03:23</vt:lpwstr>
  </property>
  <property fmtid="{D5CDD505-2E9C-101B-9397-08002B2CF9AE}" pid="3" name="TemplafyTenantId">
    <vt:lpwstr>sdu</vt:lpwstr>
  </property>
  <property fmtid="{D5CDD505-2E9C-101B-9397-08002B2CF9AE}" pid="4" name="TemplafyTemplateId">
    <vt:lpwstr>637926266032732715</vt:lpwstr>
  </property>
  <property fmtid="{D5CDD505-2E9C-101B-9397-08002B2CF9AE}" pid="5" name="TemplafyUserProfileId">
    <vt:lpwstr>821855470898642960</vt:lpwstr>
  </property>
  <property fmtid="{D5CDD505-2E9C-101B-9397-08002B2CF9AE}" pid="6" name="TemplafyLanguageCode">
    <vt:lpwstr>da-DK</vt:lpwstr>
  </property>
  <property fmtid="{D5CDD505-2E9C-101B-9397-08002B2CF9AE}" pid="7" name="TemplafyFromBlank">
    <vt:bool>true</vt:bool>
  </property>
  <property fmtid="{D5CDD505-2E9C-101B-9397-08002B2CF9AE}" pid="8" name="ContentTypeId">
    <vt:lpwstr>0x0101005963C5DDF42AA34ABFF3D23DB7963EA3</vt:lpwstr>
  </property>
  <property fmtid="{D5CDD505-2E9C-101B-9397-08002B2CF9AE}" pid="9" name="MediaServiceImageTags">
    <vt:lpwstr/>
  </property>
</Properties>
</file>