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  <p:sldMasterId id="2147484346" r:id="rId9"/>
  </p:sldMasterIdLst>
  <p:notesMasterIdLst>
    <p:notesMasterId r:id="rId19"/>
  </p:notesMasterIdLst>
  <p:handoutMasterIdLst>
    <p:handoutMasterId r:id="rId20"/>
  </p:handoutMasterIdLst>
  <p:sldIdLst>
    <p:sldId id="256" r:id="rId10"/>
    <p:sldId id="289" r:id="rId11"/>
    <p:sldId id="259" r:id="rId12"/>
    <p:sldId id="261" r:id="rId13"/>
    <p:sldId id="262" r:id="rId14"/>
    <p:sldId id="263" r:id="rId15"/>
    <p:sldId id="285" r:id="rId16"/>
    <p:sldId id="28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BC0"/>
    <a:srgbClr val="171D25"/>
    <a:srgbClr val="154268"/>
    <a:srgbClr val="BD4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2" autoAdjust="0"/>
    <p:restoredTop sz="89806" autoAdjust="0"/>
  </p:normalViewPr>
  <p:slideViewPr>
    <p:cSldViewPr snapToGrid="0" showGuides="1">
      <p:cViewPr varScale="1">
        <p:scale>
          <a:sx n="95" d="100"/>
          <a:sy n="95" d="100"/>
        </p:scale>
        <p:origin x="1152" y="3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A64B4FD2-B43A-6305-9AAF-A32048FB9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3ED3230-2223-2E31-3E07-F25FDC2B5B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F44E-674E-444B-A7FC-4418A08F5209}" type="datetimeFigureOut">
              <a:rPr lang="da-DK" smtClean="0"/>
              <a:t>25.05.2025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FDAF1C2-B070-D258-95C0-8C1C59E465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BB31534-AFC1-2A88-5A7B-D6CF1068AB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A17B7-DADE-4B72-89CA-15D1FFBEC60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65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5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01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65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58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77BCC6E7-9279-FA89-A785-CF0077EE4743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84BAC96C-D3F0-4589-BA68-661284F36D77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8847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449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07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CC5041-23D9-AC52-9AAA-72EF9355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FAAC55-02A6-C7BC-D812-82513D460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EAB81-C978-907C-2F26-0D0CA47D4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7"/>
            <a:ext cx="10962000" cy="61856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A2C82-295C-9A8C-B8F3-9A9AFFC8B4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4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7C0F39E-98DF-1257-627A-B8E980B19C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097528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7718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5148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1212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1515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5952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CC5041-23D9-AC52-9AAA-72EF9355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FAAC55-02A6-C7BC-D812-82513D460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EAB81-C978-907C-2F26-0D0CA47D4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7"/>
            <a:ext cx="10962000" cy="61856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A2C82-295C-9A8C-B8F3-9A9AFFC8B4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4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7C0F39E-98DF-1257-627A-B8E980B19C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097528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6732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3159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5924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4247315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54277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CC5041-23D9-AC52-9AAA-72EF9355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FAAC55-02A6-C7BC-D812-82513D460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EAB81-C978-907C-2F26-0D0CA47D4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7"/>
            <a:ext cx="10962000" cy="61856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A2C82-295C-9A8C-B8F3-9A9AFFC8B4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4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7C0F39E-98DF-1257-627A-B8E980B19C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097528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14060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22358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560190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676656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307319"/>
      </p:ext>
    </p:extLst>
  </p:cSld>
  <p:clrMapOvr>
    <a:masterClrMapping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18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7769171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5872151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4609455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8101379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877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5C6B8E24-66E4-1DDA-ADCF-C1D6EB95214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9534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4CC5041-23D9-AC52-9AAA-72EF9355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FAAC55-02A6-C7BC-D812-82513D460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EAB81-C978-907C-2F26-0D0CA47D4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7"/>
            <a:ext cx="10962000" cy="61856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A2C82-295C-9A8C-B8F3-9A9AFFC8B4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4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7C0F39E-98DF-1257-627A-B8E980B19C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097528" y="2080649"/>
            <a:ext cx="5033402" cy="39017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35305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7025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544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69D838CB-E753-1CD5-AF9E-101E63EE7002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D1BE9BA7-ED5E-4943-A249-9704A0A8F736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3C89BFD-FA79-484C-D71D-841607E615E5}"/>
              </a:ext>
            </a:extLst>
          </p:cNvPr>
          <p:cNvSpPr/>
          <p:nvPr userDrawn="1"/>
        </p:nvSpPr>
        <p:spPr>
          <a:xfrm>
            <a:off x="11782305" y="0"/>
            <a:ext cx="409695" cy="6858000"/>
          </a:xfrm>
          <a:prstGeom prst="rect">
            <a:avLst/>
          </a:prstGeom>
          <a:solidFill>
            <a:srgbClr val="BD401D"/>
          </a:solidFill>
          <a:ln>
            <a:solidFill>
              <a:srgbClr val="BD4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DD8A31E-AA63-8866-565D-A24CCB6E930F}"/>
              </a:ext>
            </a:extLst>
          </p:cNvPr>
          <p:cNvSpPr txBox="1"/>
          <p:nvPr userDrawn="1"/>
        </p:nvSpPr>
        <p:spPr>
          <a:xfrm>
            <a:off x="11789747" y="105013"/>
            <a:ext cx="402253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>
                <a:solidFill>
                  <a:srgbClr val="C0CBC0"/>
                </a:solidFill>
              </a:rPr>
              <a:t>D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U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endParaRPr lang="da-DK" sz="1600" dirty="0">
              <a:solidFill>
                <a:srgbClr val="C0CBC0"/>
              </a:solidFill>
            </a:endParaRP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f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o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m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i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 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0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5</a:t>
            </a: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277DB4E1-FA5E-503E-16C4-05E4AF515D41}"/>
              </a:ext>
            </a:extLst>
          </p:cNvPr>
          <p:cNvSpPr/>
          <p:nvPr userDrawn="1"/>
        </p:nvSpPr>
        <p:spPr>
          <a:xfrm>
            <a:off x="10644094" y="6203576"/>
            <a:ext cx="956104" cy="441860"/>
          </a:xfrm>
          <a:custGeom>
            <a:avLst/>
            <a:gdLst/>
            <a:ahLst/>
            <a:cxnLst/>
            <a:rect l="l" t="t" r="r" b="b"/>
            <a:pathLst>
              <a:path w="1744781" h="717739">
                <a:moveTo>
                  <a:pt x="0" y="0"/>
                </a:moveTo>
                <a:lnTo>
                  <a:pt x="1744781" y="0"/>
                </a:lnTo>
                <a:lnTo>
                  <a:pt x="1744781" y="717739"/>
                </a:lnTo>
                <a:lnTo>
                  <a:pt x="0" y="717739"/>
                </a:lnTo>
                <a:lnTo>
                  <a:pt x="0" y="0"/>
                </a:lnTo>
                <a:close/>
              </a:path>
            </a:pathLst>
          </a:custGeom>
          <a:blipFill>
            <a:blip r:embed="rId29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707" r:id="rId3"/>
    <p:sldLayoutId id="2147483679" r:id="rId4"/>
    <p:sldLayoutId id="2147483680" r:id="rId5"/>
    <p:sldLayoutId id="2147483688" r:id="rId6"/>
    <p:sldLayoutId id="2147483690" r:id="rId7"/>
    <p:sldLayoutId id="2147483686" r:id="rId8"/>
    <p:sldLayoutId id="2147483682" r:id="rId9"/>
    <p:sldLayoutId id="2147483689" r:id="rId10"/>
    <p:sldLayoutId id="2147483676" r:id="rId11"/>
    <p:sldLayoutId id="2147483654" r:id="rId12"/>
    <p:sldLayoutId id="2147483685" r:id="rId13"/>
    <p:sldLayoutId id="2147483691" r:id="rId14"/>
    <p:sldLayoutId id="2147483662" r:id="rId15"/>
    <p:sldLayoutId id="2147483705" r:id="rId16"/>
    <p:sldLayoutId id="2147483706" r:id="rId17"/>
    <p:sldLayoutId id="2147483927" r:id="rId18"/>
    <p:sldLayoutId id="2147483928" r:id="rId19"/>
    <p:sldLayoutId id="2147483929" r:id="rId20"/>
    <p:sldLayoutId id="2147483930" r:id="rId21"/>
    <p:sldLayoutId id="2147483931" r:id="rId22"/>
    <p:sldLayoutId id="2147484097" r:id="rId23"/>
    <p:sldLayoutId id="2147484098" r:id="rId24"/>
    <p:sldLayoutId id="2147484099" r:id="rId25"/>
    <p:sldLayoutId id="2147484100" r:id="rId26"/>
    <p:sldLayoutId id="2147484101" r:id="rId27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Open Sans 1" panose="020B0604020202020204" charset="0"/>
          <a:ea typeface="Open Sans 1" panose="020B0604020202020204" charset="0"/>
          <a:cs typeface="Open Sans 1" panose="020B060402020202020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D37B1E-C366-494F-A587-962AD9AABC83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BA94A7BE-A94D-7B8A-06E1-46624AA0F2B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25.05.2025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49F9087B-DD4F-2F57-0DDF-1F192914F6C6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9" name="Rektangel 3">
            <a:extLst>
              <a:ext uri="{FF2B5EF4-FFF2-40B4-BE49-F238E27FC236}">
                <a16:creationId xmlns:a16="http://schemas.microsoft.com/office/drawing/2014/main" id="{8CE44979-4EC9-FC63-5697-20A7CF619979}"/>
              </a:ext>
            </a:extLst>
          </p:cNvPr>
          <p:cNvSpPr/>
          <p:nvPr userDrawn="1"/>
        </p:nvSpPr>
        <p:spPr>
          <a:xfrm>
            <a:off x="11782305" y="0"/>
            <a:ext cx="409695" cy="6858000"/>
          </a:xfrm>
          <a:prstGeom prst="rect">
            <a:avLst/>
          </a:prstGeom>
          <a:solidFill>
            <a:srgbClr val="BD401D"/>
          </a:solidFill>
          <a:ln>
            <a:solidFill>
              <a:srgbClr val="BD4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10" name="Tekstfelt 4">
            <a:extLst>
              <a:ext uri="{FF2B5EF4-FFF2-40B4-BE49-F238E27FC236}">
                <a16:creationId xmlns:a16="http://schemas.microsoft.com/office/drawing/2014/main" id="{4BDAF925-29F8-E231-5386-72C5691E2C5E}"/>
              </a:ext>
            </a:extLst>
          </p:cNvPr>
          <p:cNvSpPr txBox="1"/>
          <p:nvPr userDrawn="1"/>
        </p:nvSpPr>
        <p:spPr>
          <a:xfrm>
            <a:off x="11789747" y="105013"/>
            <a:ext cx="402253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>
                <a:solidFill>
                  <a:srgbClr val="C0CBC0"/>
                </a:solidFill>
              </a:rPr>
              <a:t>D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U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endParaRPr lang="da-DK" sz="1600" dirty="0">
              <a:solidFill>
                <a:srgbClr val="C0CBC0"/>
              </a:solidFill>
            </a:endParaRP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e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f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o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r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s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a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m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l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i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n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g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 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0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2</a:t>
            </a:r>
          </a:p>
          <a:p>
            <a:pPr algn="ctr"/>
            <a:r>
              <a:rPr lang="da-DK" sz="1600" dirty="0">
                <a:solidFill>
                  <a:srgbClr val="C0CBC0"/>
                </a:solidFill>
              </a:rPr>
              <a:t>5</a:t>
            </a: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96833F48-971D-7527-0BAA-27974B57E907}"/>
              </a:ext>
            </a:extLst>
          </p:cNvPr>
          <p:cNvSpPr/>
          <p:nvPr userDrawn="1"/>
        </p:nvSpPr>
        <p:spPr>
          <a:xfrm>
            <a:off x="10644094" y="6203576"/>
            <a:ext cx="956104" cy="441860"/>
          </a:xfrm>
          <a:custGeom>
            <a:avLst/>
            <a:gdLst/>
            <a:ahLst/>
            <a:cxnLst/>
            <a:rect l="l" t="t" r="r" b="b"/>
            <a:pathLst>
              <a:path w="1744781" h="717739">
                <a:moveTo>
                  <a:pt x="0" y="0"/>
                </a:moveTo>
                <a:lnTo>
                  <a:pt x="1744781" y="0"/>
                </a:lnTo>
                <a:lnTo>
                  <a:pt x="1744781" y="717739"/>
                </a:lnTo>
                <a:lnTo>
                  <a:pt x="0" y="717739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1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  <p:sldLayoutId id="2147484359" r:id="rId13"/>
    <p:sldLayoutId id="2147484360" r:id="rId14"/>
    <p:sldLayoutId id="2147484361" r:id="rId15"/>
    <p:sldLayoutId id="214748436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85">
          <p15:clr>
            <a:srgbClr val="F26B43"/>
          </p15:clr>
        </p15:guide>
        <p15:guide id="8" orient="horz" pos="1071">
          <p15:clr>
            <a:srgbClr val="F26B43"/>
          </p15:clr>
        </p15:guide>
        <p15:guide id="9" pos="259">
          <p15:clr>
            <a:srgbClr val="F26B43"/>
          </p15:clr>
        </p15:guide>
        <p15:guide id="10" pos="7421">
          <p15:clr>
            <a:srgbClr val="F26B43"/>
          </p15:clr>
        </p15:guide>
        <p15:guide id="11" orient="horz" pos="1253">
          <p15:clr>
            <a:srgbClr val="F26B43"/>
          </p15:clr>
        </p15:guide>
        <p15:guide id="12" orient="horz" pos="3680">
          <p15:clr>
            <a:srgbClr val="F26B43"/>
          </p15:clr>
        </p15:guide>
        <p15:guide id="13" orient="horz" pos="3916">
          <p15:clr>
            <a:srgbClr val="F26B43"/>
          </p15:clr>
        </p15:guide>
        <p15:guide id="14" orient="horz" pos="4094">
          <p15:clr>
            <a:srgbClr val="F26B43"/>
          </p15:clr>
        </p15:guide>
        <p15:guide id="15" pos="54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un-net.dk/aktiviteter/2025/duo-5-digital-detox-eller-vitaminindsproejtning-brug-af-teknologier-og-ai-i-universitetsundervisningen/" TargetMode="External"/><Relationship Id="rId2" Type="http://schemas.openxmlformats.org/officeDocument/2006/relationships/hyperlink" Target="https://dun-net.dk/aktiviteter/2024/duo-4-fysiske-og-digitale-laeringsrum/" TargetMode="Externa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3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AECD97-688D-4AE7-9838-61662020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2A6DEA-3DCA-8EA2-DAF3-BEF97E5D8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6250" y="1231506"/>
            <a:ext cx="7071995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0" spc="800" dirty="0">
                <a:solidFill>
                  <a:schemeClr val="tx2"/>
                </a:solidFill>
              </a:rPr>
              <a:t>DUNs</a:t>
            </a:r>
            <a:br>
              <a:rPr lang="en-US" sz="4800" b="0" spc="800" dirty="0">
                <a:solidFill>
                  <a:schemeClr val="tx2"/>
                </a:solidFill>
              </a:rPr>
            </a:br>
            <a:r>
              <a:rPr lang="en-US" sz="4800" b="0" spc="800" dirty="0" err="1">
                <a:solidFill>
                  <a:schemeClr val="tx2"/>
                </a:solidFill>
              </a:rPr>
              <a:t>Generalforsamling</a:t>
            </a:r>
            <a:br>
              <a:rPr lang="en-US" sz="4800" b="0" spc="800" dirty="0">
                <a:solidFill>
                  <a:schemeClr val="tx2"/>
                </a:solidFill>
              </a:rPr>
            </a:br>
            <a:r>
              <a:rPr lang="en-US" sz="4800" b="0" spc="800" dirty="0">
                <a:solidFill>
                  <a:schemeClr val="tx2"/>
                </a:solidFill>
              </a:rPr>
              <a:t>202</a:t>
            </a:r>
            <a:r>
              <a:rPr lang="en-US" sz="4800" spc="800" dirty="0">
                <a:solidFill>
                  <a:schemeClr val="tx2"/>
                </a:solidFill>
              </a:rPr>
              <a:t>5</a:t>
            </a:r>
            <a:endParaRPr lang="en-US" sz="4800" b="0" spc="800" dirty="0">
              <a:solidFill>
                <a:schemeClr val="tx2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47FB3A-C0F9-4DD9-A4E0-B203F96A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FCFD1D-1E9C-4E30-A7D3-F7C247FDC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4884DF-0ED0-65A1-D524-AF6BD67B0B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64957A0E-FA20-4CE6-9ABE-A816EF9E2568}" type="datetime1">
              <a:rPr lang="da-DK" smtClean="0"/>
              <a:pPr>
                <a:spcAft>
                  <a:spcPts val="600"/>
                </a:spcAft>
              </a:pPr>
              <a:t>25.05.2025</a:t>
            </a:fld>
            <a:endParaRPr lang="da-DK"/>
          </a:p>
        </p:txBody>
      </p:sp>
      <p:sp>
        <p:nvSpPr>
          <p:cNvPr id="5" name="Freeform 9" descr="Asset 1.png">
            <a:extLst>
              <a:ext uri="{FF2B5EF4-FFF2-40B4-BE49-F238E27FC236}">
                <a16:creationId xmlns:a16="http://schemas.microsoft.com/office/drawing/2014/main" id="{EFE12713-0058-E64E-8550-8202FABE00B1}"/>
              </a:ext>
            </a:extLst>
          </p:cNvPr>
          <p:cNvSpPr/>
          <p:nvPr/>
        </p:nvSpPr>
        <p:spPr>
          <a:xfrm>
            <a:off x="361361" y="5050860"/>
            <a:ext cx="3550061" cy="1618601"/>
          </a:xfrm>
          <a:custGeom>
            <a:avLst/>
            <a:gdLst/>
            <a:ahLst/>
            <a:cxnLst/>
            <a:rect l="l" t="t" r="r" b="b"/>
            <a:pathLst>
              <a:path w="8140594" h="3348744">
                <a:moveTo>
                  <a:pt x="0" y="0"/>
                </a:moveTo>
                <a:lnTo>
                  <a:pt x="8140594" y="0"/>
                </a:lnTo>
                <a:lnTo>
                  <a:pt x="8140594" y="3348745"/>
                </a:lnTo>
                <a:lnTo>
                  <a:pt x="0" y="33487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5002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BFF13C-06F7-D33C-513C-D88C28C3C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6706" y="549324"/>
            <a:ext cx="6986608" cy="46492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b="0" spc="800" dirty="0" err="1">
                <a:solidFill>
                  <a:schemeClr val="bg2"/>
                </a:solidFill>
              </a:rPr>
              <a:t>Forpersonens</a:t>
            </a:r>
            <a:r>
              <a:rPr lang="en-US" sz="6000" b="0" spc="800" dirty="0">
                <a:solidFill>
                  <a:schemeClr val="bg2"/>
                </a:solidFill>
              </a:rPr>
              <a:t> </a:t>
            </a:r>
            <a:r>
              <a:rPr lang="en-US" sz="6000" b="0" spc="800" dirty="0" err="1">
                <a:solidFill>
                  <a:schemeClr val="bg2"/>
                </a:solidFill>
              </a:rPr>
              <a:t>årsberetning</a:t>
            </a:r>
            <a:br>
              <a:rPr lang="en-US" sz="4200" b="0" spc="800" dirty="0">
                <a:solidFill>
                  <a:schemeClr val="bg2"/>
                </a:solidFill>
              </a:rPr>
            </a:br>
            <a:br>
              <a:rPr lang="en-US" sz="4200" b="0" spc="800" dirty="0">
                <a:solidFill>
                  <a:schemeClr val="bg2"/>
                </a:solidFill>
              </a:rPr>
            </a:br>
            <a:r>
              <a:rPr lang="en-US" sz="4000" b="0" spc="800" dirty="0">
                <a:solidFill>
                  <a:schemeClr val="bg2"/>
                </a:solidFill>
              </a:rPr>
              <a:t>v/ Søren Bengtsen</a:t>
            </a:r>
            <a:br>
              <a:rPr lang="en-US" sz="4000" b="0" spc="800" dirty="0">
                <a:solidFill>
                  <a:schemeClr val="bg2"/>
                </a:solidFill>
              </a:rPr>
            </a:br>
            <a:r>
              <a:rPr lang="en-US" sz="4000" b="0" spc="800" dirty="0" err="1">
                <a:solidFill>
                  <a:schemeClr val="bg2"/>
                </a:solidFill>
              </a:rPr>
              <a:t>Forperson</a:t>
            </a:r>
            <a:r>
              <a:rPr lang="en-US" sz="4000" b="0" spc="800" dirty="0">
                <a:solidFill>
                  <a:schemeClr val="bg2"/>
                </a:solidFill>
              </a:rPr>
              <a:t> for DUN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C197-C92F-4EEC-9821-4C2CAAB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A863A539-3C09-4E46-97FB-DF20B3586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31" name="Freeform 9" descr="Asset 1.png">
            <a:extLst>
              <a:ext uri="{FF2B5EF4-FFF2-40B4-BE49-F238E27FC236}">
                <a16:creationId xmlns:a16="http://schemas.microsoft.com/office/drawing/2014/main" id="{753A38F4-823B-9BEC-1222-DDD4F547A4E9}"/>
              </a:ext>
            </a:extLst>
          </p:cNvPr>
          <p:cNvSpPr/>
          <p:nvPr/>
        </p:nvSpPr>
        <p:spPr>
          <a:xfrm>
            <a:off x="8566613" y="5218996"/>
            <a:ext cx="3550061" cy="1618601"/>
          </a:xfrm>
          <a:custGeom>
            <a:avLst/>
            <a:gdLst/>
            <a:ahLst/>
            <a:cxnLst/>
            <a:rect l="l" t="t" r="r" b="b"/>
            <a:pathLst>
              <a:path w="8140594" h="3348744">
                <a:moveTo>
                  <a:pt x="0" y="0"/>
                </a:moveTo>
                <a:lnTo>
                  <a:pt x="8140594" y="0"/>
                </a:lnTo>
                <a:lnTo>
                  <a:pt x="8140594" y="3348745"/>
                </a:lnTo>
                <a:lnTo>
                  <a:pt x="0" y="33487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06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Ansigt, person, portræt, smil&#10;&#10;Automatisk genereret beskrivelse">
            <a:extLst>
              <a:ext uri="{FF2B5EF4-FFF2-40B4-BE49-F238E27FC236}">
                <a16:creationId xmlns:a16="http://schemas.microsoft.com/office/drawing/2014/main" id="{AED9F20B-443D-9C04-64BC-13F5C3FF41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103" r="9463" b="-103"/>
          <a:stretch/>
        </p:blipFill>
        <p:spPr>
          <a:xfrm>
            <a:off x="6430028" y="1237626"/>
            <a:ext cx="1218126" cy="1975380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701990" y="3333679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Søren Smedegaard Bengtsen, AU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527034" y="3317219"/>
            <a:ext cx="1216881" cy="3667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Christina Juul Jensen, KU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446990" y="3317219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Nikolaj Stegeager, AU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366948" y="3333680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Rikke Toft Nørgård, AU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85874" y="6106512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>
                <a:latin typeface="Open Sans 1 Bold"/>
              </a:rPr>
              <a:t>Donna Hurford, SDU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672390" y="6160111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Merethe Hollen, AAU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41506" y="6103998"/>
            <a:ext cx="1202408" cy="366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Sidsel-Marie Winther Prag, CBS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366948" y="6106512"/>
            <a:ext cx="1202408" cy="7514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</a:pPr>
            <a:r>
              <a:rPr lang="en-US" sz="1032" dirty="0">
                <a:latin typeface="Open Sans 1 Bold"/>
              </a:rPr>
              <a:t>Karl-Heinz Pogner, CBS </a:t>
            </a:r>
          </a:p>
          <a:p>
            <a:pPr>
              <a:lnSpc>
                <a:spcPts val="1548"/>
              </a:lnSpc>
            </a:pPr>
            <a:r>
              <a:rPr lang="da-DK" sz="1032" dirty="0">
                <a:latin typeface="Open Sans 1 Bold"/>
              </a:rPr>
              <a:t>Suppleant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endParaRPr lang="en-US" sz="1032" dirty="0">
              <a:latin typeface="Open Sans 1 Bold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1036790" y="358376"/>
            <a:ext cx="10820400" cy="7053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00"/>
              </a:lnSpc>
            </a:pPr>
            <a:r>
              <a:rPr lang="en-US" sz="5400" b="1" dirty="0">
                <a:latin typeface="Open Sans 1"/>
              </a:rPr>
              <a:t>DUNs </a:t>
            </a:r>
            <a:r>
              <a:rPr lang="da-DK" sz="5400" b="1" dirty="0">
                <a:latin typeface="Open Sans 1"/>
              </a:rPr>
              <a:t>bestyrelse</a:t>
            </a:r>
            <a:r>
              <a:rPr lang="en-US" sz="5400" b="1" dirty="0">
                <a:latin typeface="Open Sans 1"/>
              </a:rPr>
              <a:t> 2024/2025</a:t>
            </a:r>
          </a:p>
        </p:txBody>
      </p:sp>
      <p:pic>
        <p:nvPicPr>
          <p:cNvPr id="56" name="Billede 55" descr="Et billede, der indeholder person, smil, Ansigt, stof&#10;&#10;Automatisk genereret beskrivelse">
            <a:extLst>
              <a:ext uri="{FF2B5EF4-FFF2-40B4-BE49-F238E27FC236}">
                <a16:creationId xmlns:a16="http://schemas.microsoft.com/office/drawing/2014/main" id="{0AAFEF7D-7366-8FE7-9CE3-B77B3086F1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9211"/>
          <a:stretch/>
        </p:blipFill>
        <p:spPr>
          <a:xfrm>
            <a:off x="4525788" y="1235596"/>
            <a:ext cx="1218126" cy="1977410"/>
          </a:xfrm>
          <a:prstGeom prst="rect">
            <a:avLst/>
          </a:prstGeom>
        </p:spPr>
      </p:pic>
      <p:pic>
        <p:nvPicPr>
          <p:cNvPr id="1038" name="Picture 14" descr="Søren Smedegaard Bengtsen">
            <a:extLst>
              <a:ext uri="{FF2B5EF4-FFF2-40B4-BE49-F238E27FC236}">
                <a16:creationId xmlns:a16="http://schemas.microsoft.com/office/drawing/2014/main" id="{B3B8EE65-82F9-9E30-2CD5-1686627211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8" r="3556"/>
          <a:stretch/>
        </p:blipFill>
        <p:spPr bwMode="auto">
          <a:xfrm>
            <a:off x="685800" y="1253344"/>
            <a:ext cx="1218598" cy="19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ikke Toft Nørgård">
            <a:extLst>
              <a:ext uri="{FF2B5EF4-FFF2-40B4-BE49-F238E27FC236}">
                <a16:creationId xmlns:a16="http://schemas.microsoft.com/office/drawing/2014/main" id="{6205E7DD-D85F-17C2-CCDB-F89D53B2A9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r="4067"/>
          <a:stretch/>
        </p:blipFill>
        <p:spPr bwMode="auto">
          <a:xfrm>
            <a:off x="8366949" y="1257001"/>
            <a:ext cx="1202747" cy="195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Donna Hurford (@DonnaHurford) / X">
            <a:extLst>
              <a:ext uri="{FF2B5EF4-FFF2-40B4-BE49-F238E27FC236}">
                <a16:creationId xmlns:a16="http://schemas.microsoft.com/office/drawing/2014/main" id="{BF9CCE4D-1613-6C61-3AD5-F5B6ACA931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3" t="1" r="10966" b="1"/>
          <a:stretch/>
        </p:blipFill>
        <p:spPr bwMode="auto">
          <a:xfrm>
            <a:off x="685800" y="4037445"/>
            <a:ext cx="1202408" cy="200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A6EDD97-D59F-8798-796A-2DB26B4045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r="19862"/>
          <a:stretch/>
        </p:blipFill>
        <p:spPr bwMode="auto">
          <a:xfrm>
            <a:off x="4558474" y="3993084"/>
            <a:ext cx="1202408" cy="19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3929728-1D71-B016-208F-40F5472DCD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4" t="-499" r="12336" b="499"/>
          <a:stretch/>
        </p:blipFill>
        <p:spPr bwMode="auto">
          <a:xfrm>
            <a:off x="8358794" y="4037571"/>
            <a:ext cx="1220610" cy="19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Billede 59" descr="Et billede, der indeholder Ansigt, person, smil, tøj&#10;&#10;Automatisk genereret beskrivelse">
            <a:extLst>
              <a:ext uri="{FF2B5EF4-FFF2-40B4-BE49-F238E27FC236}">
                <a16:creationId xmlns:a16="http://schemas.microsoft.com/office/drawing/2014/main" id="{A31CB9A2-9AD5-956C-AD13-3BE8B923B51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9" t="-389" r="19042" b="389"/>
          <a:stretch/>
        </p:blipFill>
        <p:spPr>
          <a:xfrm>
            <a:off x="2653355" y="4011626"/>
            <a:ext cx="1221443" cy="2004036"/>
          </a:xfrm>
          <a:prstGeom prst="rect">
            <a:avLst/>
          </a:prstGeom>
        </p:spPr>
      </p:pic>
      <p:pic>
        <p:nvPicPr>
          <p:cNvPr id="12" name="Picture 2" descr="Marie Larsen Ryberg 2">
            <a:extLst>
              <a:ext uri="{FF2B5EF4-FFF2-40B4-BE49-F238E27FC236}">
                <a16:creationId xmlns:a16="http://schemas.microsoft.com/office/drawing/2014/main" id="{50FF0659-D345-7952-BCAF-C880053CC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512" y="1232259"/>
            <a:ext cx="1347130" cy="17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7">
            <a:extLst>
              <a:ext uri="{FF2B5EF4-FFF2-40B4-BE49-F238E27FC236}">
                <a16:creationId xmlns:a16="http://schemas.microsoft.com/office/drawing/2014/main" id="{9320E472-C392-7C73-6A9A-D852198F43B1}"/>
              </a:ext>
            </a:extLst>
          </p:cNvPr>
          <p:cNvSpPr txBox="1"/>
          <p:nvPr/>
        </p:nvSpPr>
        <p:spPr>
          <a:xfrm>
            <a:off x="2590512" y="3317218"/>
            <a:ext cx="1202408" cy="366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Marie Larsen Ryberg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KU</a:t>
            </a:r>
          </a:p>
        </p:txBody>
      </p:sp>
      <p:pic>
        <p:nvPicPr>
          <p:cNvPr id="16" name="Picture 6" descr="Soeren Davidsen">
            <a:extLst>
              <a:ext uri="{FF2B5EF4-FFF2-40B4-BE49-F238E27FC236}">
                <a16:creationId xmlns:a16="http://schemas.microsoft.com/office/drawing/2014/main" id="{0B457D43-7F45-5541-EEE5-19F23EE0D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028" y="3943265"/>
            <a:ext cx="1231076" cy="157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7">
            <a:extLst>
              <a:ext uri="{FF2B5EF4-FFF2-40B4-BE49-F238E27FC236}">
                <a16:creationId xmlns:a16="http://schemas.microsoft.com/office/drawing/2014/main" id="{B740123B-DD8D-9104-C497-F2D2AF21DF50}"/>
              </a:ext>
            </a:extLst>
          </p:cNvPr>
          <p:cNvSpPr txBox="1"/>
          <p:nvPr/>
        </p:nvSpPr>
        <p:spPr>
          <a:xfrm>
            <a:off x="6410622" y="5832374"/>
            <a:ext cx="1202408" cy="751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Søren Davidsen </a:t>
            </a: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Københavns</a:t>
            </a:r>
            <a:r>
              <a:rPr lang="en-US" sz="1032" dirty="0">
                <a:latin typeface="Open Sans 1 Bold"/>
              </a:rPr>
              <a:t> </a:t>
            </a:r>
            <a:r>
              <a:rPr lang="en-US" sz="1032" dirty="0" err="1">
                <a:latin typeface="Open Sans 1 Bold"/>
              </a:rPr>
              <a:t>Universitetsbibliotek</a:t>
            </a:r>
            <a:endParaRPr lang="en-US" sz="1032" dirty="0">
              <a:latin typeface="Open Sans 1 Bold"/>
            </a:endParaRPr>
          </a:p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 err="1">
                <a:latin typeface="Open Sans 1 Bold"/>
              </a:rPr>
              <a:t>Suppleant</a:t>
            </a:r>
            <a:r>
              <a:rPr lang="en-US" sz="1032" dirty="0">
                <a:latin typeface="Open Sans 1 Bold"/>
              </a:rPr>
              <a:t> 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6D2A3038-10DE-B649-AD19-3149A08847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58813" y="1250250"/>
            <a:ext cx="1347387" cy="1757461"/>
          </a:xfrm>
          <a:prstGeom prst="rect">
            <a:avLst/>
          </a:prstGeom>
        </p:spPr>
      </p:pic>
      <p:sp>
        <p:nvSpPr>
          <p:cNvPr id="5" name="TextBox 10">
            <a:extLst>
              <a:ext uri="{FF2B5EF4-FFF2-40B4-BE49-F238E27FC236}">
                <a16:creationId xmlns:a16="http://schemas.microsoft.com/office/drawing/2014/main" id="{D7C1347D-67E9-0439-4875-35DA83361930}"/>
              </a:ext>
            </a:extLst>
          </p:cNvPr>
          <p:cNvSpPr txBox="1"/>
          <p:nvPr/>
        </p:nvSpPr>
        <p:spPr>
          <a:xfrm>
            <a:off x="10158813" y="3333679"/>
            <a:ext cx="1202408" cy="366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8"/>
              </a:lnSpc>
              <a:spcBef>
                <a:spcPct val="0"/>
              </a:spcBef>
            </a:pPr>
            <a:r>
              <a:rPr lang="en-US" sz="1032" dirty="0">
                <a:latin typeface="Open Sans 1 Bold"/>
              </a:rPr>
              <a:t>Ditte Strunge Sass, DTU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7B9A557-FB96-F27E-D429-9651B444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59" y="536319"/>
            <a:ext cx="10962000" cy="618564"/>
          </a:xfrm>
        </p:spPr>
        <p:txBody>
          <a:bodyPr>
            <a:noAutofit/>
          </a:bodyPr>
          <a:lstStyle/>
          <a:p>
            <a:r>
              <a:rPr lang="da-DK" sz="5400" b="1" dirty="0">
                <a:solidFill>
                  <a:schemeClr val="tx1"/>
                </a:solidFill>
              </a:rPr>
              <a:t>Status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D5265F76-8DEE-60EE-EE2A-203F39CEBA8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050775" y="2175985"/>
            <a:ext cx="5033402" cy="390179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CBS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DTU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Det Kgl. Bibliotek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Forsvarsakademiet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 err="1">
                <a:solidFill>
                  <a:schemeClr val="tx1"/>
                </a:solidFill>
              </a:rPr>
              <a:t>Ilisimatusarfik</a:t>
            </a:r>
            <a:r>
              <a:rPr lang="da-DK" sz="1800" dirty="0">
                <a:solidFill>
                  <a:schemeClr val="tx1"/>
                </a:solidFill>
              </a:rPr>
              <a:t> (Grønlands Universitet)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RUC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SDU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AAU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800" dirty="0">
                <a:solidFill>
                  <a:schemeClr val="tx1"/>
                </a:solidFill>
              </a:rPr>
              <a:t>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5B04CF5-E588-B8B1-91B4-7B44B0B128C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141776" y="2016143"/>
            <a:ext cx="5230624" cy="319684"/>
          </a:xfrm>
        </p:spPr>
        <p:txBody>
          <a:bodyPr>
            <a:normAutofit fontScale="77500" lnSpcReduction="20000"/>
          </a:bodyPr>
          <a:lstStyle/>
          <a:p>
            <a:r>
              <a:rPr lang="da-DK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1446</a:t>
            </a:r>
            <a:r>
              <a:rPr lang="da-DK" sz="2100" dirty="0"/>
              <a:t> (1452 i 2024)</a:t>
            </a:r>
          </a:p>
          <a:p>
            <a:endParaRPr lang="da-DK" sz="105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025DCA5-3901-D8D9-3DD5-92CE25AD7D15}"/>
              </a:ext>
            </a:extLst>
          </p:cNvPr>
          <p:cNvSpPr txBox="1"/>
          <p:nvPr/>
        </p:nvSpPr>
        <p:spPr>
          <a:xfrm>
            <a:off x="1016821" y="1614536"/>
            <a:ext cx="503340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/>
              <a:t>Medlemsinstitutioner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9580BC65-95BD-74C6-F6E9-AD0A71F3A8C5}"/>
              </a:ext>
            </a:extLst>
          </p:cNvPr>
          <p:cNvSpPr txBox="1"/>
          <p:nvPr/>
        </p:nvSpPr>
        <p:spPr>
          <a:xfrm>
            <a:off x="6141777" y="1646811"/>
            <a:ext cx="503340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/>
              <a:t>Medlemmer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ADF01C10-DB1E-1CC6-A8AE-907C3926BC44}"/>
              </a:ext>
            </a:extLst>
          </p:cNvPr>
          <p:cNvSpPr txBox="1"/>
          <p:nvPr/>
        </p:nvSpPr>
        <p:spPr>
          <a:xfrm>
            <a:off x="6141777" y="2678711"/>
            <a:ext cx="503340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/>
              <a:t>Medier</a:t>
            </a:r>
          </a:p>
        </p:txBody>
      </p:sp>
      <p:sp>
        <p:nvSpPr>
          <p:cNvPr id="10" name="Pladsholder til indhold 5">
            <a:extLst>
              <a:ext uri="{FF2B5EF4-FFF2-40B4-BE49-F238E27FC236}">
                <a16:creationId xmlns:a16="http://schemas.microsoft.com/office/drawing/2014/main" id="{6D4018DF-70E5-FBDC-3882-CE3689A9A564}"/>
              </a:ext>
            </a:extLst>
          </p:cNvPr>
          <p:cNvSpPr txBox="1">
            <a:spLocks/>
          </p:cNvSpPr>
          <p:nvPr/>
        </p:nvSpPr>
        <p:spPr>
          <a:xfrm>
            <a:off x="6141777" y="3120505"/>
            <a:ext cx="5230624" cy="3538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da-DK" dirty="0"/>
              <a:t>DUN-Net.dk</a:t>
            </a:r>
          </a:p>
          <a:p>
            <a:pPr>
              <a:lnSpc>
                <a:spcPct val="100000"/>
              </a:lnSpc>
            </a:pPr>
            <a:endParaRPr lang="da-DK" sz="1000" dirty="0"/>
          </a:p>
          <a:p>
            <a:r>
              <a:rPr lang="da-DK" dirty="0"/>
              <a:t>DUN-Nyt udsendes månedligt til 1207 medlemmer</a:t>
            </a:r>
          </a:p>
          <a:p>
            <a:pPr lvl="1"/>
            <a:r>
              <a:rPr lang="da-DK" sz="1300" dirty="0"/>
              <a:t>Det varierer hvor mange der åbner nyhedsbrevet. Marts blev åbnet af 1014 andre måneder har færre åbnet det. (Særligt, hvis det blev udsendt tæt på ferier og helligdage) </a:t>
            </a:r>
          </a:p>
          <a:p>
            <a:endParaRPr lang="da-DK" sz="1000" dirty="0"/>
          </a:p>
          <a:p>
            <a:r>
              <a:rPr lang="da-DK" dirty="0"/>
              <a:t>LinkedIn med 752 følgere (566 i 2024)</a:t>
            </a:r>
          </a:p>
          <a:p>
            <a:pPr marL="0" indent="0">
              <a:buNone/>
            </a:pPr>
            <a:endParaRPr lang="da-DK" sz="1000" dirty="0"/>
          </a:p>
          <a:p>
            <a:r>
              <a:rPr lang="da-DK" dirty="0"/>
              <a:t>DUN Konferencen 2025</a:t>
            </a:r>
          </a:p>
          <a:p>
            <a:pPr lvl="1"/>
            <a:r>
              <a:rPr lang="da-DK" sz="1300" dirty="0"/>
              <a:t>204 tilmeldte deltagere, 2 keynotes, 13 </a:t>
            </a:r>
            <a:r>
              <a:rPr lang="da-DK" sz="1300" dirty="0" err="1"/>
              <a:t>papers</a:t>
            </a:r>
            <a:r>
              <a:rPr lang="da-DK" sz="1300" dirty="0"/>
              <a:t>, 20 frit format, 5 posters, 14 repræsenteret på Bazar,  11 SIG af holdt møder</a:t>
            </a:r>
          </a:p>
        </p:txBody>
      </p:sp>
    </p:spTree>
    <p:extLst>
      <p:ext uri="{BB962C8B-B14F-4D97-AF65-F5344CB8AC3E}">
        <p14:creationId xmlns:p14="http://schemas.microsoft.com/office/powerpoint/2010/main" val="23473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AA690C64-D07A-57B6-AD48-5108CB92C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DB7B8F1-00BC-0358-5437-DF30571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753" y="717532"/>
            <a:ext cx="10962000" cy="618564"/>
          </a:xfrm>
        </p:spPr>
        <p:txBody>
          <a:bodyPr>
            <a:normAutofit fontScale="90000"/>
          </a:bodyPr>
          <a:lstStyle/>
          <a:p>
            <a:r>
              <a:rPr lang="da-DK" sz="4900" b="1" dirty="0" err="1"/>
              <a:t>SIG’erne</a:t>
            </a:r>
            <a:r>
              <a:rPr lang="da-DK" sz="4900" b="1" dirty="0"/>
              <a:t> - Specielle Interessegrupper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1DBA3EB-B77A-3C78-3635-7D0D15C1633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67286" y="2085093"/>
            <a:ext cx="5033402" cy="4636382"/>
          </a:xfrm>
        </p:spPr>
        <p:txBody>
          <a:bodyPr>
            <a:normAutofit fontScale="85000" lnSpcReduction="10000"/>
          </a:bodyPr>
          <a:lstStyle/>
          <a:p>
            <a:r>
              <a:rPr lang="en-US" sz="1600" dirty="0"/>
              <a:t>BATL - Bias Aware Teaching and Learning</a:t>
            </a:r>
          </a:p>
          <a:p>
            <a:r>
              <a:rPr lang="en-US" sz="1600" dirty="0"/>
              <a:t>DiP - Digital Pedagogy and Learning in Higher Education</a:t>
            </a:r>
          </a:p>
          <a:p>
            <a:r>
              <a:rPr lang="en-US" sz="1600" dirty="0"/>
              <a:t>DODS - Development of Doctoral Supervision</a:t>
            </a:r>
          </a:p>
          <a:p>
            <a:r>
              <a:rPr lang="da-DK" sz="1600" dirty="0"/>
              <a:t>DUEL - Danske Universiteters E-Læringsnetværk</a:t>
            </a:r>
          </a:p>
          <a:p>
            <a:r>
              <a:rPr lang="da-DK" sz="1600" dirty="0"/>
              <a:t>Eksamen og eksamensformer i forskningsbaserede uddannelser</a:t>
            </a:r>
          </a:p>
          <a:p>
            <a:r>
              <a:rPr lang="da-DK" sz="1600" dirty="0"/>
              <a:t>Faglig vejledning og mentoring på de videregående uddannelser</a:t>
            </a:r>
          </a:p>
          <a:p>
            <a:r>
              <a:rPr lang="da-DK" sz="1600" dirty="0"/>
              <a:t>Førsteårspædagogik</a:t>
            </a:r>
          </a:p>
          <a:p>
            <a:r>
              <a:rPr lang="en-US" sz="1600" dirty="0"/>
              <a:t>HEPP - Higher Education Policy and Practice</a:t>
            </a:r>
          </a:p>
          <a:p>
            <a:r>
              <a:rPr lang="da-DK" sz="1600" dirty="0"/>
              <a:t>Læring i Laboratorie- og Feltarbejde</a:t>
            </a:r>
          </a:p>
          <a:p>
            <a:r>
              <a:rPr lang="da-DK" sz="1600" dirty="0"/>
              <a:t>NUP - Netværk for Universitetspædagogikum</a:t>
            </a:r>
          </a:p>
          <a:p>
            <a:r>
              <a:rPr lang="en-US" sz="1600" dirty="0"/>
              <a:t>TLIC - Teaching and Learning in the International Classroom</a:t>
            </a:r>
          </a:p>
          <a:p>
            <a:r>
              <a:rPr lang="da-DK" sz="1600" dirty="0"/>
              <a:t>Uddannelsesledelse</a:t>
            </a:r>
          </a:p>
          <a:p>
            <a:r>
              <a:rPr lang="da-DK" sz="1600" dirty="0"/>
              <a:t>Uddannelsesudvikling af videregående uddannelser</a:t>
            </a:r>
          </a:p>
          <a:p>
            <a:r>
              <a:rPr lang="da-DK" sz="1600" dirty="0"/>
              <a:t>UNIEN - Universiteternes Innovations- og Entreprenørskabspædagogiske Netværk</a:t>
            </a:r>
          </a:p>
          <a:p>
            <a:endParaRPr lang="da-DK" sz="1400" dirty="0"/>
          </a:p>
          <a:p>
            <a:pPr marL="0" indent="0">
              <a:buNone/>
            </a:pPr>
            <a:endParaRPr lang="da-DK" sz="1400" dirty="0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C8A2B2F-4B55-281D-317D-040137C3855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097528" y="3763108"/>
            <a:ext cx="5033402" cy="2219338"/>
          </a:xfrm>
        </p:spPr>
        <p:txBody>
          <a:bodyPr/>
          <a:lstStyle/>
          <a:p>
            <a:r>
              <a:rPr lang="da-DK" sz="2000" dirty="0"/>
              <a:t> 546 på tværs af alle </a:t>
            </a:r>
            <a:r>
              <a:rPr lang="da-DK" sz="2000" dirty="0" err="1"/>
              <a:t>SIGer</a:t>
            </a:r>
            <a:r>
              <a:rPr lang="da-DK" sz="2000" dirty="0"/>
              <a:t> (527 i 2024)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67B1A78-0A0C-BEC5-51FC-92252F1F20C4}"/>
              </a:ext>
            </a:extLst>
          </p:cNvPr>
          <p:cNvSpPr txBox="1"/>
          <p:nvPr/>
        </p:nvSpPr>
        <p:spPr>
          <a:xfrm>
            <a:off x="967286" y="1586730"/>
            <a:ext cx="50334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b="1" dirty="0"/>
              <a:t>Oversigt over </a:t>
            </a:r>
            <a:r>
              <a:rPr lang="da-DK" sz="2000" b="1" dirty="0" err="1"/>
              <a:t>SIG’er</a:t>
            </a:r>
            <a:endParaRPr lang="da-DK" sz="2000" b="1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6170A38-0D9D-F62E-0B70-78D7352BA40A}"/>
              </a:ext>
            </a:extLst>
          </p:cNvPr>
          <p:cNvSpPr txBox="1"/>
          <p:nvPr/>
        </p:nvSpPr>
        <p:spPr>
          <a:xfrm>
            <a:off x="6097528" y="3452464"/>
            <a:ext cx="50334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b="1" dirty="0"/>
              <a:t>Medlemmer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5B16D28-356A-CD0B-18D0-98A555660586}"/>
              </a:ext>
            </a:extLst>
          </p:cNvPr>
          <p:cNvSpPr txBox="1"/>
          <p:nvPr/>
        </p:nvSpPr>
        <p:spPr>
          <a:xfrm>
            <a:off x="6191312" y="1740619"/>
            <a:ext cx="50334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b="1" dirty="0"/>
              <a:t>Netop godkendt</a:t>
            </a:r>
          </a:p>
        </p:txBody>
      </p:sp>
      <p:sp>
        <p:nvSpPr>
          <p:cNvPr id="11" name="Pladsholder til indhold 5">
            <a:extLst>
              <a:ext uri="{FF2B5EF4-FFF2-40B4-BE49-F238E27FC236}">
                <a16:creationId xmlns:a16="http://schemas.microsoft.com/office/drawing/2014/main" id="{094A651C-EA6F-6E6E-87D3-E2E46D4D4F4A}"/>
              </a:ext>
            </a:extLst>
          </p:cNvPr>
          <p:cNvSpPr txBox="1">
            <a:spLocks/>
          </p:cNvSpPr>
          <p:nvPr/>
        </p:nvSpPr>
        <p:spPr>
          <a:xfrm>
            <a:off x="6191312" y="2080648"/>
            <a:ext cx="5033402" cy="7797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Open Sans 1" panose="020B0604020202020204" charset="0"/>
                <a:ea typeface="Open Sans 1" panose="020B0604020202020204" charset="0"/>
                <a:cs typeface="Open Sans 1" panose="020B0604020202020204" charset="0"/>
              </a:defRPr>
            </a:lvl9pPr>
          </a:lstStyle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Undervisning og Læring på Sundhedsuddannelserne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7682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815367-B507-25B5-7B74-2F51AE5F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 err="1">
                <a:solidFill>
                  <a:srgbClr val="2A1A00"/>
                </a:solidFill>
              </a:rPr>
              <a:t>Webinarer</a:t>
            </a:r>
            <a:endParaRPr lang="en-US" sz="5400" b="1" dirty="0">
              <a:solidFill>
                <a:srgbClr val="2A1A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8EF9741-A867-6D2A-36E3-C31015D8626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749272" y="2112978"/>
            <a:ext cx="5159264" cy="263204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>
              <a:buNone/>
            </a:pPr>
            <a:r>
              <a:rPr lang="en-US" sz="2400" b="1" dirty="0">
                <a:solidFill>
                  <a:schemeClr val="tx1"/>
                </a:solidFill>
              </a:rPr>
              <a:t>3 DUN-</a:t>
            </a:r>
            <a:r>
              <a:rPr lang="en-US" sz="2400" b="1" dirty="0" err="1">
                <a:solidFill>
                  <a:schemeClr val="tx1"/>
                </a:solidFill>
              </a:rPr>
              <a:t>webinarer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</a:t>
            </a:r>
            <a:r>
              <a:rPr lang="en-US" sz="2400" b="1" dirty="0">
                <a:solidFill>
                  <a:schemeClr val="tx1"/>
                </a:solidFill>
              </a:rPr>
              <a:t> 2024</a:t>
            </a:r>
          </a:p>
          <a:p>
            <a:pPr>
              <a:spcAft>
                <a:spcPts val="750"/>
              </a:spcAft>
            </a:pPr>
            <a:r>
              <a:rPr lang="en-US" b="0" i="0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DUO 4: Fysiske og digitale læringsrum</a:t>
            </a:r>
            <a:endParaRPr lang="en-US" b="0" i="0" dirty="0">
              <a:solidFill>
                <a:schemeClr val="tx1"/>
              </a:solidFill>
              <a:effectLst/>
            </a:endParaRPr>
          </a:p>
          <a:p>
            <a:pPr>
              <a:spcAft>
                <a:spcPts val="750"/>
              </a:spcAft>
            </a:pPr>
            <a:r>
              <a:rPr lang="en-US" b="0" i="0" strike="noStrike" dirty="0">
                <a:solidFill>
                  <a:schemeClr val="tx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DUO 5: Digital detox eller vitaminindsprøjtning? Brug af teknologier og ai i universitetsundervisningen</a:t>
            </a:r>
            <a:endParaRPr lang="en-US" b="0" i="0" strike="noStrike" dirty="0">
              <a:solidFill>
                <a:schemeClr val="tx1"/>
              </a:solidFill>
              <a:effectLst/>
            </a:endParaRPr>
          </a:p>
          <a:p>
            <a:pPr>
              <a:spcAft>
                <a:spcPts val="750"/>
              </a:spcAft>
            </a:pPr>
            <a:r>
              <a:rPr lang="en-US" u="sng" dirty="0">
                <a:solidFill>
                  <a:schemeClr val="tx1"/>
                </a:solidFill>
              </a:rPr>
              <a:t>DUN 30 </a:t>
            </a:r>
            <a:r>
              <a:rPr lang="en-US" u="sng" dirty="0" err="1">
                <a:solidFill>
                  <a:schemeClr val="tx1"/>
                </a:solidFill>
              </a:rPr>
              <a:t>års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</a:rPr>
              <a:t>jubilæum</a:t>
            </a:r>
            <a:endParaRPr lang="en-US" b="0" i="0" u="sng" strike="noStrike" dirty="0">
              <a:solidFill>
                <a:schemeClr val="tx1"/>
              </a:solidFill>
              <a:effectLst/>
            </a:endParaRPr>
          </a:p>
          <a:p>
            <a:pPr>
              <a:spcAft>
                <a:spcPts val="750"/>
              </a:spcAft>
            </a:pPr>
            <a:endParaRPr lang="en-US" dirty="0"/>
          </a:p>
          <a:p>
            <a:pPr marL="0">
              <a:spcAft>
                <a:spcPts val="750"/>
              </a:spcAft>
              <a:buNone/>
            </a:pPr>
            <a:endParaRPr lang="en-US" b="0" i="0" dirty="0">
              <a:effectLst/>
            </a:endParaRPr>
          </a:p>
          <a:p>
            <a:pPr>
              <a:spcAft>
                <a:spcPts val="750"/>
              </a:spcAft>
            </a:pPr>
            <a:endParaRPr lang="en-US" b="0" i="0" dirty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20D06EF-2048-1C98-CBCD-AA3D5B60C3F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0049164" y="6375679"/>
            <a:ext cx="1380836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45D37B1E-C366-494F-A587-962AD9AABC83}" type="slidenum"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defTabSz="457200">
                <a:spcAft>
                  <a:spcPts val="600"/>
                </a:spcAft>
              </a:pPr>
              <a:t>6</a:t>
            </a:fld>
            <a:endParaRPr lang="en-US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44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9029EF6-03D2-938F-D4D0-EFCE1400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948" y="574286"/>
            <a:ext cx="10962000" cy="671967"/>
          </a:xfrm>
        </p:spPr>
        <p:txBody>
          <a:bodyPr>
            <a:noAutofit/>
          </a:bodyPr>
          <a:lstStyle/>
          <a:p>
            <a:r>
              <a:rPr lang="da-DK" sz="5400" b="1" dirty="0"/>
              <a:t>Centerledermøder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A95FDA1-3E76-AB99-CD27-21CF67B7235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131948" y="1989138"/>
            <a:ext cx="10961237" cy="3864462"/>
          </a:xfrm>
        </p:spPr>
        <p:txBody>
          <a:bodyPr>
            <a:normAutofit fontScale="775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2000" dirty="0"/>
          </a:p>
          <a:p>
            <a:r>
              <a:rPr lang="da-DK" sz="2600" dirty="0">
                <a:solidFill>
                  <a:schemeClr val="tx1"/>
                </a:solidFill>
              </a:rPr>
              <a:t>Mødes to gange om året - til DUNK og om efteråret</a:t>
            </a:r>
          </a:p>
          <a:p>
            <a:r>
              <a:rPr lang="da-DK" sz="2600" dirty="0">
                <a:solidFill>
                  <a:schemeClr val="tx1"/>
                </a:solidFill>
              </a:rPr>
              <a:t>Efterårsmøde 2025 er i støbeskeen</a:t>
            </a:r>
          </a:p>
          <a:p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001898D7-957E-B9F4-EB23-B22DD97BE456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9112D818-08A2-B5F9-8FFB-D2134A6E00AE}"/>
              </a:ext>
            </a:extLst>
          </p:cNvPr>
          <p:cNvSpPr/>
          <p:nvPr/>
        </p:nvSpPr>
        <p:spPr>
          <a:xfrm>
            <a:off x="1131948" y="1989138"/>
            <a:ext cx="9518904" cy="270388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da-DK" sz="2000" b="1" dirty="0"/>
              <a:t>4. november 2024</a:t>
            </a:r>
          </a:p>
          <a:p>
            <a:pPr algn="ctr"/>
            <a:endParaRPr lang="da-DK" sz="2000" dirty="0"/>
          </a:p>
          <a:p>
            <a:pPr algn="ctr"/>
            <a:r>
              <a:rPr lang="da-DK" sz="2000" dirty="0"/>
              <a:t>Tema:</a:t>
            </a:r>
          </a:p>
          <a:p>
            <a:pPr algn="ctr"/>
            <a:r>
              <a:rPr lang="da-DK" sz="2000" dirty="0"/>
              <a:t>Hvordan påvirker ændringer af (administrative)rammerne os, vores </a:t>
            </a:r>
          </a:p>
          <a:p>
            <a:pPr algn="ctr"/>
            <a:r>
              <a:rPr lang="da-DK" sz="2000" dirty="0"/>
              <a:t>medarbejdere og vores opgaver? </a:t>
            </a:r>
          </a:p>
          <a:p>
            <a:pPr algn="ctr"/>
            <a:r>
              <a:rPr lang="da-DK" sz="2000" dirty="0"/>
              <a:t>Hvordan kan vi som centerledere påvirke processer, når større pædagogiske</a:t>
            </a:r>
          </a:p>
          <a:p>
            <a:pPr algn="ctr"/>
            <a:r>
              <a:rPr lang="da-DK" sz="2000" dirty="0"/>
              <a:t>udfordringer møder organisationen?</a:t>
            </a:r>
          </a:p>
        </p:txBody>
      </p:sp>
    </p:spTree>
    <p:extLst>
      <p:ext uri="{BB962C8B-B14F-4D97-AF65-F5344CB8AC3E}">
        <p14:creationId xmlns:p14="http://schemas.microsoft.com/office/powerpoint/2010/main" val="14105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D8F7175-E4A9-6740-5547-A8A00A6A1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4D7E3F4-50AC-55A2-0343-6AD247678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200" y="482321"/>
            <a:ext cx="10962000" cy="618564"/>
          </a:xfrm>
        </p:spPr>
        <p:txBody>
          <a:bodyPr>
            <a:noAutofit/>
          </a:bodyPr>
          <a:lstStyle/>
          <a:p>
            <a:r>
              <a:rPr lang="da-DK" sz="5400" b="1" dirty="0"/>
              <a:t>Temaer fra året 2024/2025</a:t>
            </a:r>
            <a:endParaRPr lang="da-DK" sz="5400" b="1" dirty="0">
              <a:highlight>
                <a:srgbClr val="FFFF00"/>
              </a:highlight>
            </a:endParaRP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BC570605-5909-D4F5-998F-255B39575A8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024200" y="1610000"/>
            <a:ext cx="5033402" cy="3901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b="1" dirty="0"/>
              <a:t>På de indre linjer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/>
              <a:t>Formidling</a:t>
            </a:r>
          </a:p>
          <a:p>
            <a:pPr lvl="1"/>
            <a:r>
              <a:rPr lang="da-DK" sz="1600" dirty="0"/>
              <a:t>DUT</a:t>
            </a:r>
          </a:p>
          <a:p>
            <a:pPr lvl="1"/>
            <a:r>
              <a:rPr lang="da-DK" sz="1600" dirty="0"/>
              <a:t>DUO</a:t>
            </a:r>
          </a:p>
          <a:p>
            <a:pPr lvl="1"/>
            <a:r>
              <a:rPr lang="da-DK" sz="1600" dirty="0"/>
              <a:t>DUN-Nyt</a:t>
            </a:r>
          </a:p>
          <a:p>
            <a:pPr lvl="1"/>
            <a:r>
              <a:rPr lang="da-DK" sz="1600" dirty="0"/>
              <a:t>DUN får ny hjemmeside og logo </a:t>
            </a:r>
          </a:p>
          <a:p>
            <a:pPr lvl="1"/>
            <a:r>
              <a:rPr lang="da-DK" sz="1600" dirty="0"/>
              <a:t>DUNK</a:t>
            </a:r>
          </a:p>
          <a:p>
            <a:pPr marL="0" indent="0">
              <a:buNone/>
            </a:pPr>
            <a:endParaRPr lang="da-DK" sz="1600" dirty="0"/>
          </a:p>
          <a:p>
            <a:r>
              <a:rPr lang="da-DK" sz="1600" dirty="0" err="1"/>
              <a:t>Diversity</a:t>
            </a:r>
            <a:r>
              <a:rPr lang="da-DK" sz="1600" dirty="0"/>
              <a:t>, </a:t>
            </a:r>
            <a:r>
              <a:rPr lang="da-DK" sz="1600" dirty="0" err="1"/>
              <a:t>equity</a:t>
            </a:r>
            <a:r>
              <a:rPr lang="da-DK" sz="1600" dirty="0"/>
              <a:t>, and </a:t>
            </a:r>
            <a:r>
              <a:rPr lang="da-DK" sz="1600" dirty="0" err="1"/>
              <a:t>inclusion</a:t>
            </a:r>
            <a:r>
              <a:rPr lang="da-DK" sz="1600" dirty="0"/>
              <a:t> (DEI)</a:t>
            </a:r>
          </a:p>
          <a:p>
            <a:r>
              <a:rPr lang="da-DK" sz="1600" dirty="0"/>
              <a:t>SIG-fællesmøder (mere samarbejde på tværs?)</a:t>
            </a:r>
          </a:p>
          <a:p>
            <a:r>
              <a:rPr lang="da-DK" sz="1600" dirty="0"/>
              <a:t>Samarbejdsaftale med sekretariatet, SDU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72BD7C9-CBBF-08E5-7518-EB10513D28B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891400" y="1610001"/>
            <a:ext cx="5276400" cy="47656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2900" b="1" dirty="0"/>
              <a:t>I forhold til omverdenen</a:t>
            </a:r>
          </a:p>
          <a:p>
            <a:pPr marL="252000" lvl="1" indent="0">
              <a:buNone/>
            </a:pPr>
            <a:endParaRPr lang="da-DK" sz="2900" dirty="0"/>
          </a:p>
          <a:p>
            <a:r>
              <a:rPr lang="da-DK" sz="2900" dirty="0"/>
              <a:t>Skandinavisk samarbejde: </a:t>
            </a:r>
          </a:p>
          <a:p>
            <a:pPr>
              <a:buFontTx/>
              <a:buChar char="-"/>
            </a:pPr>
            <a:r>
              <a:rPr lang="da-DK" sz="2900" dirty="0"/>
              <a:t>Deltagelse på Norsk møde</a:t>
            </a:r>
          </a:p>
          <a:p>
            <a:pPr>
              <a:buFontTx/>
              <a:buChar char="-"/>
            </a:pPr>
            <a:r>
              <a:rPr lang="da-DK" sz="2900" dirty="0"/>
              <a:t>Norsk deltagelse på DUNK</a:t>
            </a:r>
          </a:p>
          <a:p>
            <a:pPr>
              <a:buFontTx/>
              <a:buChar char="-"/>
            </a:pPr>
            <a:r>
              <a:rPr lang="da-DK" sz="2900" dirty="0"/>
              <a:t>Ansøgning om netværksmidler til samarbejde</a:t>
            </a:r>
          </a:p>
          <a:p>
            <a:pPr>
              <a:buFontTx/>
              <a:buChar char="-"/>
            </a:pPr>
            <a:r>
              <a:rPr lang="da-DK" sz="2900" dirty="0"/>
              <a:t>Ideer til fælles special issue, webinar, symposium</a:t>
            </a:r>
          </a:p>
          <a:p>
            <a:pPr marL="0" indent="0">
              <a:buNone/>
            </a:pPr>
            <a:endParaRPr lang="da-DK" sz="2900" dirty="0"/>
          </a:p>
          <a:p>
            <a:r>
              <a:rPr lang="da-DK" sz="2900" dirty="0"/>
              <a:t>Christina Juul Jensen har repræsenteret DUN i Danske Universiteters udvalg, som indstiller modtagere af underviserprisen på universiteterne</a:t>
            </a:r>
          </a:p>
          <a:p>
            <a:endParaRPr lang="da-DK" sz="2900" dirty="0"/>
          </a:p>
          <a:p>
            <a:r>
              <a:rPr lang="da-DK" sz="2900" dirty="0"/>
              <a:t>I horisonten: kandidatreformen</a:t>
            </a:r>
          </a:p>
          <a:p>
            <a:endParaRPr lang="da-DK" sz="2900" dirty="0"/>
          </a:p>
          <a:p>
            <a:r>
              <a:rPr lang="da-DK" sz="2900" dirty="0"/>
              <a:t>Universitetspædagogik / videregående uddannelsers pædagogik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86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10833938-31AE-4868-9FCF-A0EB5E6A5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332DBD-C139-417D-8FEE-8B4D4818B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DK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8B176D-D9C0-4FA4-9341-69182201C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561339-593C-9072-B5BC-D4C595298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46565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pc="800" dirty="0" err="1">
                <a:solidFill>
                  <a:schemeClr val="tx2"/>
                </a:solidFill>
              </a:rPr>
              <a:t>Spørgsmål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r>
              <a:rPr lang="en-US" spc="800" dirty="0" err="1">
                <a:solidFill>
                  <a:schemeClr val="tx2"/>
                </a:solidFill>
              </a:rPr>
              <a:t>til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r>
              <a:rPr lang="en-US" spc="800" dirty="0" err="1">
                <a:solidFill>
                  <a:schemeClr val="tx2"/>
                </a:solidFill>
              </a:rPr>
              <a:t>og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r>
              <a:rPr lang="en-US" spc="800" dirty="0" err="1">
                <a:solidFill>
                  <a:schemeClr val="tx2"/>
                </a:solidFill>
              </a:rPr>
              <a:t>diskussion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br>
              <a:rPr lang="en-US" spc="800" dirty="0">
                <a:solidFill>
                  <a:schemeClr val="tx2"/>
                </a:solidFill>
              </a:rPr>
            </a:br>
            <a:r>
              <a:rPr lang="en-US" spc="800" dirty="0" err="1">
                <a:solidFill>
                  <a:schemeClr val="tx2"/>
                </a:solidFill>
              </a:rPr>
              <a:t>af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br>
              <a:rPr lang="en-US" spc="800" dirty="0">
                <a:solidFill>
                  <a:schemeClr val="tx2"/>
                </a:solidFill>
              </a:rPr>
            </a:br>
            <a:r>
              <a:rPr lang="en-US" spc="800" dirty="0" err="1">
                <a:solidFill>
                  <a:schemeClr val="tx2"/>
                </a:solidFill>
              </a:rPr>
              <a:t>forpersonens</a:t>
            </a:r>
            <a:r>
              <a:rPr lang="en-US" spc="800" dirty="0">
                <a:solidFill>
                  <a:schemeClr val="tx2"/>
                </a:solidFill>
              </a:rPr>
              <a:t> </a:t>
            </a:r>
            <a:r>
              <a:rPr lang="en-US" spc="800" dirty="0" err="1">
                <a:solidFill>
                  <a:schemeClr val="tx2"/>
                </a:solidFill>
              </a:rPr>
              <a:t>årsberetning</a:t>
            </a:r>
            <a:endParaRPr lang="en-US" spc="800" dirty="0">
              <a:solidFill>
                <a:schemeClr val="tx2"/>
              </a:solidFill>
            </a:endParaRP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60076E9A-CB67-48BF-8E15-380F031CC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DK"/>
          </a:p>
        </p:txBody>
      </p:sp>
      <p:pic>
        <p:nvPicPr>
          <p:cNvPr id="9" name="Title 1" descr="A black and white logo&#10;&#10;AI-generated content may be incorrect.">
            <a:extLst>
              <a:ext uri="{FF2B5EF4-FFF2-40B4-BE49-F238E27FC236}">
                <a16:creationId xmlns:a16="http://schemas.microsoft.com/office/drawing/2014/main" id="{5EE76F73-A327-E3D9-E39A-5988D64568E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3" r="12654" b="-3"/>
          <a:stretch>
            <a:fillRect/>
          </a:stretch>
        </p:blipFill>
        <p:spPr>
          <a:xfrm>
            <a:off x="7552944" y="643464"/>
            <a:ext cx="3995589" cy="5574989"/>
          </a:xfrm>
          <a:prstGeom prst="rect">
            <a:avLst/>
          </a:prstGeom>
          <a:noFill/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A0F030-22EC-62C3-799B-1639E72828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20B1571A-B167-4715-B8A1-7734AC5155A3}" type="datetime1">
              <a:rPr lang="da-DK" smtClean="0"/>
              <a:pPr>
                <a:spcAft>
                  <a:spcPts val="600"/>
                </a:spcAft>
              </a:pPr>
              <a:t>25.05.2025</a:t>
            </a:fld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CA44AD7-D74C-5B11-1528-D68DB726E80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pPr>
              <a:spcAft>
                <a:spcPts val="600"/>
              </a:spcAft>
            </a:pPr>
            <a:fld id="{45D37B1E-C366-494F-A587-962AD9AABC83}" type="slidenum">
              <a:rPr lang="da-DK" smtClean="0"/>
              <a:pPr>
                <a:spcAft>
                  <a:spcPts val="600"/>
                </a:spcAft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8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sisa\AppData\Local\Templafy\AddIns\PowerPointVsto\Questionmark.png"/>
</p:tagLst>
</file>

<file path=ppt/theme/theme1.xml><?xml version="1.0" encoding="utf-8"?>
<a:theme xmlns:a="http://schemas.openxmlformats.org/drawingml/2006/main" name="Blank">
  <a:themeElements>
    <a:clrScheme name="DUN-farver">
      <a:dk1>
        <a:srgbClr val="4E4B4C"/>
      </a:dk1>
      <a:lt1>
        <a:srgbClr val="C0CBC0"/>
      </a:lt1>
      <a:dk2>
        <a:srgbClr val="BD401D"/>
      </a:dk2>
      <a:lt2>
        <a:srgbClr val="DFE6DF"/>
      </a:lt2>
      <a:accent1>
        <a:srgbClr val="446558"/>
      </a:accent1>
      <a:accent2>
        <a:srgbClr val="154268"/>
      </a:accent2>
      <a:accent3>
        <a:srgbClr val="E5D967"/>
      </a:accent3>
      <a:accent4>
        <a:srgbClr val="DEC4C5"/>
      </a:accent4>
      <a:accent5>
        <a:srgbClr val="4E4B4C"/>
      </a:accent5>
      <a:accent6>
        <a:srgbClr val="446558"/>
      </a:accent6>
      <a:hlink>
        <a:srgbClr val="BD401D"/>
      </a:hlink>
      <a:folHlink>
        <a:srgbClr val="4E4B4C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63C5DDF42AA34ABFF3D23DB7963EA3" ma:contentTypeVersion="15" ma:contentTypeDescription="Opret et nyt dokument." ma:contentTypeScope="" ma:versionID="18ab1e73e90bdaa3179c475e09706813">
  <xsd:schema xmlns:xsd="http://www.w3.org/2001/XMLSchema" xmlns:xs="http://www.w3.org/2001/XMLSchema" xmlns:p="http://schemas.microsoft.com/office/2006/metadata/properties" xmlns:ns2="7900c5cc-87f6-411f-9889-4e55ce197b85" xmlns:ns3="3a2fe87d-7d07-46d4-addb-d572a8893039" targetNamespace="http://schemas.microsoft.com/office/2006/metadata/properties" ma:root="true" ma:fieldsID="2b06b913a4113c3c8cb207e3f3a01121" ns2:_="" ns3:_="">
    <xsd:import namespace="7900c5cc-87f6-411f-9889-4e55ce197b85"/>
    <xsd:import namespace="3a2fe87d-7d07-46d4-addb-d572a8893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0c5cc-87f6-411f-9889-4e55ce197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f9553f63-5966-4a09-978d-72b299aea1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fe87d-7d07-46d4-addb-d572a8893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64839a6-d6a2-4418-a8d8-bdba8f0e2851}" ma:internalName="TaxCatchAll" ma:showField="CatchAllData" ma:web="3a2fe87d-7d07-46d4-addb-d572a8893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00c5cc-87f6-411f-9889-4e55ce197b85">
      <Terms xmlns="http://schemas.microsoft.com/office/infopath/2007/PartnerControls"/>
    </lcf76f155ced4ddcb4097134ff3c332f>
    <TaxCatchAll xmlns="3a2fe87d-7d07-46d4-addb-d572a8893039" xsi:nil="true"/>
  </documentManagement>
</p:properties>
</file>

<file path=customXml/item3.xml><?xml version="1.0" encoding="utf-8"?>
<TemplafyFormConfiguration><![CDATA[{"formFields":[],"formDataEntries":[]}]]></TemplafyFormConfiguration>
</file>

<file path=customXml/item4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1,"isValidatorEnabled":false,"isLocked":false,"elementsMetadata":[],"slideId":"637926266035515761","enableDocumentContentUpdater":false,"version":"2.0"}]]></TemplafySlideTemplateConfiguration>
</file>

<file path=customXml/item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A9E896-8071-4DB2-8D18-188D7E9C2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00c5cc-87f6-411f-9889-4e55ce197b85"/>
    <ds:schemaRef ds:uri="3a2fe87d-7d07-46d4-addb-d572a8893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9B7CF2-C926-41E8-86F0-07D80A553AFC}">
  <ds:schemaRefs>
    <ds:schemaRef ds:uri="http://schemas.microsoft.com/office/2006/metadata/properties"/>
    <ds:schemaRef ds:uri="http://schemas.microsoft.com/office/infopath/2007/PartnerControls"/>
    <ds:schemaRef ds:uri="7900c5cc-87f6-411f-9889-4e55ce197b85"/>
    <ds:schemaRef ds:uri="3a2fe87d-7d07-46d4-addb-d572a8893039"/>
  </ds:schemaRefs>
</ds:datastoreItem>
</file>

<file path=customXml/itemProps3.xml><?xml version="1.0" encoding="utf-8"?>
<ds:datastoreItem xmlns:ds="http://schemas.openxmlformats.org/officeDocument/2006/customXml" ds:itemID="{8A405656-6C4F-4C73-958C-1744EC0D04F1}">
  <ds:schemaRefs/>
</ds:datastoreItem>
</file>

<file path=customXml/itemProps4.xml><?xml version="1.0" encoding="utf-8"?>
<ds:datastoreItem xmlns:ds="http://schemas.openxmlformats.org/officeDocument/2006/customXml" ds:itemID="{E3874ABC-2065-4A7D-A58C-B9BA277BFB16}">
  <ds:schemaRefs/>
</ds:datastoreItem>
</file>

<file path=customXml/itemProps5.xml><?xml version="1.0" encoding="utf-8"?>
<ds:datastoreItem xmlns:ds="http://schemas.openxmlformats.org/officeDocument/2006/customXml" ds:itemID="{36DF640F-FDA4-4DAC-9AC0-9A12226415DA}">
  <ds:schemaRefs/>
</ds:datastoreItem>
</file>

<file path=customXml/itemProps6.xml><?xml version="1.0" encoding="utf-8"?>
<ds:datastoreItem xmlns:ds="http://schemas.openxmlformats.org/officeDocument/2006/customXml" ds:itemID="{BAE0BCB8-EE3A-4095-9541-C1F1A3784F92}">
  <ds:schemaRefs/>
</ds:datastoreItem>
</file>

<file path=customXml/itemProps7.xml><?xml version="1.0" encoding="utf-8"?>
<ds:datastoreItem xmlns:ds="http://schemas.openxmlformats.org/officeDocument/2006/customXml" ds:itemID="{1CF5C262-C5E0-423F-B4A6-8D5DEE680D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490</Words>
  <Application>Microsoft Macintosh PowerPoint</Application>
  <PresentationFormat>Widescreen</PresentationFormat>
  <Paragraphs>130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Aptos</vt:lpstr>
      <vt:lpstr>Arial</vt:lpstr>
      <vt:lpstr>Calibri</vt:lpstr>
      <vt:lpstr>Gill Sans MT</vt:lpstr>
      <vt:lpstr>Impact</vt:lpstr>
      <vt:lpstr>Open Sans 1</vt:lpstr>
      <vt:lpstr>Open Sans 1 Bold</vt:lpstr>
      <vt:lpstr>Wingdings</vt:lpstr>
      <vt:lpstr>Blank</vt:lpstr>
      <vt:lpstr>Badge</vt:lpstr>
      <vt:lpstr>DUNs Generalforsamling 2025</vt:lpstr>
      <vt:lpstr>Forpersonens årsberetning  v/ Søren Bengtsen Forperson for DUN</vt:lpstr>
      <vt:lpstr>PowerPoint Presentation</vt:lpstr>
      <vt:lpstr>Status</vt:lpstr>
      <vt:lpstr>SIG’erne - Specielle Interessegrupper </vt:lpstr>
      <vt:lpstr>Webinarer</vt:lpstr>
      <vt:lpstr>Centerledermøder</vt:lpstr>
      <vt:lpstr>Temaer fra året 2024/2025</vt:lpstr>
      <vt:lpstr>Spørgsmål til og diskussion  af  forpersonens årsberetning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Jakob Ejersbo</dc:creator>
  <cp:keywords/>
  <dc:description/>
  <cp:lastModifiedBy>Søren Smedegaard Bengtsen</cp:lastModifiedBy>
  <cp:revision>35</cp:revision>
  <dcterms:created xsi:type="dcterms:W3CDTF">2024-04-30T14:42:33Z</dcterms:created>
  <dcterms:modified xsi:type="dcterms:W3CDTF">2025-05-25T18:19:11Z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2022-07-05T14:03:23</vt:lpwstr>
  </property>
  <property fmtid="{D5CDD505-2E9C-101B-9397-08002B2CF9AE}" pid="3" name="TemplafyTenantId">
    <vt:lpwstr>sdu</vt:lpwstr>
  </property>
  <property fmtid="{D5CDD505-2E9C-101B-9397-08002B2CF9AE}" pid="4" name="TemplafyTemplateId">
    <vt:lpwstr>637926266032732715</vt:lpwstr>
  </property>
  <property fmtid="{D5CDD505-2E9C-101B-9397-08002B2CF9AE}" pid="5" name="TemplafyUserProfileId">
    <vt:lpwstr>821855470898642960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  <property fmtid="{D5CDD505-2E9C-101B-9397-08002B2CF9AE}" pid="8" name="ContentTypeId">
    <vt:lpwstr>0x0101005963C5DDF42AA34ABFF3D23DB7963EA3</vt:lpwstr>
  </property>
  <property fmtid="{D5CDD505-2E9C-101B-9397-08002B2CF9AE}" pid="9" name="MediaServiceImageTags">
    <vt:lpwstr/>
  </property>
</Properties>
</file>