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5" r:id="rId3"/>
    <p:sldId id="257" r:id="rId4"/>
    <p:sldId id="261" r:id="rId5"/>
    <p:sldId id="262" r:id="rId6"/>
    <p:sldId id="273" r:id="rId7"/>
    <p:sldId id="263" r:id="rId8"/>
    <p:sldId id="277" r:id="rId9"/>
    <p:sldId id="272" r:id="rId10"/>
    <p:sldId id="276" r:id="rId11"/>
    <p:sldId id="274" r:id="rId12"/>
    <p:sldId id="268" r:id="rId13"/>
    <p:sldId id="265" r:id="rId14"/>
    <p:sldId id="278" r:id="rId15"/>
    <p:sldId id="281" r:id="rId16"/>
    <p:sldId id="279" r:id="rId17"/>
    <p:sldId id="282" r:id="rId18"/>
    <p:sldId id="267" r:id="rId19"/>
    <p:sldId id="270" r:id="rId20"/>
    <p:sldId id="266" r:id="rId21"/>
    <p:sldId id="283" r:id="rId22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029A-92CA-49C9-B596-948CB7C3641C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3075-7941-4EC9-BB7A-79FAA440A1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D70C-21D5-43FF-8CD4-2523E7C6F8BB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A150-5B32-4286-A372-72506CD5E0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0CF9-2ACE-4452-A294-8746532DB6FF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D743-0DBE-4E1D-AF4A-2F3733A6D9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A43F-F50A-4615-88D9-1C318A1388A0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39FE-D0C4-4D7B-9EC0-A3B4610388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6EB4-FF3E-4467-A06F-2A4E6790530C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4088-2F83-431D-B504-2B2ECE2EE1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F42E-9644-4C38-8284-0A5A3DA7F961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780B-C80B-4EFB-A9ED-95717A4998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2D1E-3643-41FE-997A-885B0749E8A3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C747-6328-455E-9682-A4A78CB024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CAF9-963D-40DD-99DD-5DEF4C24B9C5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E5E7-6929-42B5-B25F-8B9255D139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668-C274-4003-8857-42A270B0AE41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044B-43B3-46AC-883C-5D665FA32F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F7E0-DA8F-411B-B512-69198FC029FD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E19B-8828-4BB7-8AF9-6DED3595FE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1B54-DEDB-4D79-A4F7-08C60C15D7AC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972E-2C8D-43C5-A74B-9CF3E5614D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EEA189-5913-49CB-95FF-AC058BC2BB64}" type="datetimeFigureOut">
              <a:rPr lang="sv-SE"/>
              <a:pPr>
                <a:defRPr/>
              </a:pPr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3D18BF-0442-48A7-9A9F-A71684F0B0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adad.edu.a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16236-sherry_indipendent-albums-my-out-look-picture1001-bowl-r-u-r-u-benchmarking-someone-u-r-being-benchmarked-some-one-choice-you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0"/>
            <a:ext cx="6287541" cy="5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sv-SE" dirty="0" smtClean="0"/>
              <a:t>Benchmarking av </a:t>
            </a:r>
            <a:br>
              <a:rPr lang="sv-SE" dirty="0" smtClean="0"/>
            </a:br>
            <a:r>
              <a:rPr lang="sv-SE" dirty="0" smtClean="0"/>
              <a:t>pedagogiska utvecklingsenheter</a:t>
            </a:r>
            <a:endParaRPr lang="sv-SE" dirty="0"/>
          </a:p>
        </p:txBody>
      </p:sp>
      <p:pic>
        <p:nvPicPr>
          <p:cNvPr id="6" name="Bildobjekt 5" descr="UMU_pos_20m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86454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ruta 6"/>
          <p:cNvSpPr txBox="1"/>
          <p:nvPr/>
        </p:nvSpPr>
        <p:spPr>
          <a:xfrm>
            <a:off x="1214414" y="600076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Universitetspedagogiskt centrum, Mona Fjellström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Delområden &amp; framgångsfaktorer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sv-SE" sz="2800" b="1" dirty="0" smtClean="0">
                <a:latin typeface="Arial Narrow"/>
                <a:ea typeface="MS Mincho"/>
                <a:cs typeface="Arial"/>
              </a:rPr>
              <a:t>Område 1 Strategi, policy &amp; ledning</a:t>
            </a:r>
          </a:p>
          <a:p>
            <a:pPr marL="0" indent="0">
              <a:spcAft>
                <a:spcPts val="0"/>
              </a:spcAft>
              <a:buNone/>
            </a:pPr>
            <a:endParaRPr lang="sv-SE" sz="1000" b="1" dirty="0" smtClean="0">
              <a:latin typeface="Arial Narrow"/>
              <a:ea typeface="MS Mincho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v-SE" sz="2400" b="1" dirty="0" smtClean="0">
                <a:latin typeface="Arial Narrow"/>
                <a:ea typeface="MS Mincho"/>
                <a:cs typeface="Arial"/>
              </a:rPr>
              <a:t>Delområde </a:t>
            </a:r>
            <a:r>
              <a:rPr lang="sv-SE" sz="2400" b="1" dirty="0">
                <a:latin typeface="Arial Narrow"/>
                <a:ea typeface="MS Mincho"/>
                <a:cs typeface="Arial"/>
              </a:rPr>
              <a:t>1:1 </a:t>
            </a:r>
            <a:r>
              <a:rPr lang="sv-SE" sz="2400" dirty="0">
                <a:latin typeface="Arial Narrow"/>
                <a:ea typeface="MS Mincho"/>
                <a:cs typeface="Arial"/>
              </a:rPr>
              <a:t>	Strategisk rådgivning samt utformning och implementering av högskolepedagogiska </a:t>
            </a:r>
            <a:r>
              <a:rPr lang="sv-SE" sz="2400" dirty="0" smtClean="0">
                <a:latin typeface="Arial Narrow"/>
                <a:ea typeface="MS Mincho"/>
                <a:cs typeface="Arial"/>
              </a:rPr>
              <a:t>styrdokument</a:t>
            </a:r>
          </a:p>
          <a:p>
            <a:pPr marL="0" indent="0">
              <a:spcAft>
                <a:spcPts val="0"/>
              </a:spcAft>
              <a:buNone/>
            </a:pPr>
            <a:r>
              <a:rPr lang="sv-SE" sz="2000" b="1" dirty="0" smtClean="0">
                <a:latin typeface="Arial Narrow"/>
                <a:ea typeface="MS Mincho"/>
                <a:cs typeface="Arial"/>
              </a:rPr>
              <a:t>Universitetsnivå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sv-SE" sz="1800" b="1" dirty="0" smtClean="0">
                <a:solidFill>
                  <a:srgbClr val="010101"/>
                </a:solidFill>
                <a:latin typeface="Arial Narrow"/>
                <a:ea typeface="MS Mincho"/>
                <a:cs typeface="Arial"/>
              </a:rPr>
              <a:t>Framgångsfaktorer:</a:t>
            </a:r>
            <a:r>
              <a:rPr lang="sv-SE" sz="1800" dirty="0" smtClean="0">
                <a:latin typeface="Cambria"/>
                <a:ea typeface="MS Mincho"/>
                <a:cs typeface="Times New Roman"/>
              </a:rPr>
              <a:t> </a:t>
            </a:r>
            <a:r>
              <a:rPr lang="sv-SE" sz="1800" i="1" dirty="0" smtClean="0">
                <a:latin typeface="Arial Narrow"/>
                <a:ea typeface="MS Mincho"/>
                <a:cs typeface="Times New Roman"/>
              </a:rPr>
              <a:t>UPC </a:t>
            </a:r>
            <a:r>
              <a:rPr lang="sv-SE" sz="1800" i="1" dirty="0">
                <a:latin typeface="Arial Narrow"/>
                <a:ea typeface="MS Mincho"/>
                <a:cs typeface="Times New Roman"/>
              </a:rPr>
              <a:t>stödjer lärosätet att tolka nationella direktiv, bidrar till förståelsen av dess konsekvenser på lokal nivå samt ger råd i frågor rörande högskolepedagogik och IKT. UPC stödjer lärosätet att anpassa nationella direktiv till lokala mål och strategier, samt medverkar i utformning och implementering av styrdokument.</a:t>
            </a:r>
            <a:endParaRPr lang="en-AU" sz="1800" i="1" dirty="0" smtClean="0">
              <a:latin typeface="Arial Narrow"/>
              <a:ea typeface="MS Mincho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endParaRPr lang="en-AU" sz="1000" b="1" dirty="0" smtClean="0">
              <a:latin typeface="Arial Narrow"/>
              <a:ea typeface="MS Mincho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400" b="1" dirty="0" err="1" smtClean="0">
                <a:latin typeface="Arial Narrow"/>
                <a:ea typeface="MS Mincho"/>
                <a:cs typeface="Arial"/>
              </a:rPr>
              <a:t>Delområde</a:t>
            </a:r>
            <a:r>
              <a:rPr lang="en-AU" sz="2400" b="1" dirty="0" smtClean="0">
                <a:latin typeface="Arial Narrow"/>
                <a:ea typeface="MS Mincho"/>
                <a:cs typeface="Arial"/>
              </a:rPr>
              <a:t> </a:t>
            </a:r>
            <a:r>
              <a:rPr lang="en-AU" sz="2400" b="1" dirty="0">
                <a:latin typeface="Arial Narrow"/>
                <a:ea typeface="MS Mincho"/>
                <a:cs typeface="Arial"/>
              </a:rPr>
              <a:t>1:2</a:t>
            </a:r>
            <a:r>
              <a:rPr lang="en-AU" sz="2400" dirty="0">
                <a:latin typeface="Arial Narrow"/>
                <a:ea typeface="MS Mincho"/>
                <a:cs typeface="Arial"/>
              </a:rPr>
              <a:t>	</a:t>
            </a:r>
            <a:r>
              <a:rPr lang="en-AU" sz="2400" dirty="0" err="1">
                <a:latin typeface="Arial Narrow"/>
                <a:ea typeface="MS Mincho"/>
                <a:cs typeface="Arial"/>
              </a:rPr>
              <a:t>Högskolepedagogiska</a:t>
            </a:r>
            <a:r>
              <a:rPr lang="en-AU" sz="2400" dirty="0">
                <a:latin typeface="Arial Narrow"/>
                <a:ea typeface="MS Mincho"/>
                <a:cs typeface="Arial"/>
              </a:rPr>
              <a:t> </a:t>
            </a:r>
            <a:r>
              <a:rPr lang="en-AU" sz="2400" dirty="0" err="1" smtClean="0">
                <a:latin typeface="Arial Narrow"/>
                <a:ea typeface="MS Mincho"/>
                <a:cs typeface="Arial"/>
              </a:rPr>
              <a:t>satsningar</a:t>
            </a:r>
            <a:endParaRPr lang="en-AU" sz="2400" dirty="0" smtClean="0">
              <a:latin typeface="Arial Narrow"/>
              <a:ea typeface="MS Mincho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v-SE" sz="2000" b="1" dirty="0">
                <a:solidFill>
                  <a:prstClr val="black"/>
                </a:solidFill>
                <a:latin typeface="Arial Narrow"/>
                <a:ea typeface="MS Mincho"/>
                <a:cs typeface="Arial"/>
              </a:rPr>
              <a:t>Universitetsnivå</a:t>
            </a:r>
            <a:endParaRPr lang="en-AU" sz="2400" b="1" dirty="0" smtClean="0">
              <a:latin typeface="Arial Narrow"/>
              <a:ea typeface="MS Mincho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v-SE" sz="1800" b="1" dirty="0" smtClean="0">
                <a:latin typeface="Arial Narrow"/>
                <a:ea typeface="MS Mincho"/>
                <a:cs typeface="Times New Roman"/>
              </a:rPr>
              <a:t>Framgångsfaktorer</a:t>
            </a:r>
            <a:r>
              <a:rPr lang="sv-SE" sz="1800" dirty="0" smtClean="0">
                <a:latin typeface="Arial Narrow"/>
                <a:ea typeface="MS Mincho"/>
                <a:cs typeface="Times New Roman"/>
              </a:rPr>
              <a:t>: </a:t>
            </a:r>
            <a:r>
              <a:rPr lang="sv-SE" sz="1800" i="1" dirty="0" smtClean="0">
                <a:latin typeface="Arial Narrow"/>
                <a:ea typeface="MS Mincho"/>
                <a:cs typeface="Times New Roman"/>
              </a:rPr>
              <a:t>UPC </a:t>
            </a:r>
            <a:r>
              <a:rPr lang="sv-SE" sz="1800" i="1" dirty="0">
                <a:latin typeface="Arial Narrow"/>
                <a:ea typeface="MS Mincho"/>
                <a:cs typeface="Times New Roman"/>
              </a:rPr>
              <a:t>initierar, leder och/eller medverkar i strategiska högskolepedagogiska satsningar, genom samverkan med olika intressenter lokalt och nationellt</a:t>
            </a:r>
            <a:r>
              <a:rPr lang="sv-SE" sz="1800" dirty="0">
                <a:latin typeface="Arial Narrow"/>
                <a:ea typeface="MS Mincho"/>
                <a:cs typeface="Times New Roman"/>
              </a:rPr>
              <a:t>.</a:t>
            </a:r>
            <a:endParaRPr lang="sv-SE" sz="1800" dirty="0">
              <a:latin typeface="Cambria"/>
              <a:ea typeface="MS Mincho"/>
              <a:cs typeface="Times New Roman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24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258816" cy="586551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 b="1" dirty="0" smtClean="0"/>
              <a:t>Verksamhetsnivåer</a:t>
            </a:r>
          </a:p>
          <a:p>
            <a:pPr lvl="1">
              <a:buFont typeface="Wingdings" pitchFamily="2" charset="2"/>
              <a:buChar char="Ø"/>
            </a:pPr>
            <a:r>
              <a:rPr lang="sv-SE" sz="2000" dirty="0">
                <a:solidFill>
                  <a:prstClr val="black"/>
                </a:solidFill>
              </a:rPr>
              <a:t>Universitet</a:t>
            </a:r>
          </a:p>
          <a:p>
            <a:pPr lvl="1">
              <a:buFont typeface="Wingdings" pitchFamily="2" charset="2"/>
              <a:buChar char="Ø"/>
            </a:pPr>
            <a:r>
              <a:rPr lang="sv-SE" sz="2000" dirty="0">
                <a:solidFill>
                  <a:prstClr val="black"/>
                </a:solidFill>
              </a:rPr>
              <a:t>Fakultet/</a:t>
            </a:r>
            <a:r>
              <a:rPr lang="sv-SE" sz="2000" dirty="0" err="1">
                <a:solidFill>
                  <a:prstClr val="black"/>
                </a:solidFill>
              </a:rPr>
              <a:t>motsv</a:t>
            </a:r>
            <a:endParaRPr lang="sv-SE" sz="2000" dirty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sv-SE" sz="2000" dirty="0">
                <a:solidFill>
                  <a:prstClr val="black"/>
                </a:solidFill>
              </a:rPr>
              <a:t>Institution</a:t>
            </a:r>
          </a:p>
          <a:p>
            <a:pPr lvl="1">
              <a:buFont typeface="Wingdings" pitchFamily="2" charset="2"/>
              <a:buChar char="Ø"/>
            </a:pPr>
            <a:r>
              <a:rPr lang="sv-SE" sz="2000" dirty="0" smtClean="0">
                <a:solidFill>
                  <a:prstClr val="black"/>
                </a:solidFill>
              </a:rPr>
              <a:t>Arbetsgrupp/individ</a:t>
            </a:r>
          </a:p>
          <a:p>
            <a:pPr marL="457200" lvl="1" indent="0">
              <a:buNone/>
            </a:pPr>
            <a:endParaRPr lang="sv-SE" sz="2000" dirty="0" smtClean="0"/>
          </a:p>
          <a:p>
            <a:r>
              <a:rPr lang="sv-SE" b="1" dirty="0" smtClean="0"/>
              <a:t>Bedömning av utförande och prestation 1-5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2000" dirty="0" smtClean="0"/>
              <a:t>Inledande fas/utvecklas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2000" dirty="0"/>
              <a:t> </a:t>
            </a:r>
            <a:r>
              <a:rPr lang="sv-SE" sz="20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2000" dirty="0" smtClean="0"/>
              <a:t>Delvis måluppfyllelse/ fungerande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2000" dirty="0"/>
              <a:t> </a:t>
            </a:r>
            <a:r>
              <a:rPr lang="sv-SE" sz="2000" dirty="0" smtClean="0"/>
              <a:t>  </a:t>
            </a:r>
            <a:endParaRPr lang="sv-SE" sz="2000" dirty="0"/>
          </a:p>
          <a:p>
            <a:pPr marL="914400" lvl="1" indent="-457200">
              <a:buFont typeface="+mj-lt"/>
              <a:buAutoNum type="arabicPeriod"/>
            </a:pPr>
            <a:r>
              <a:rPr lang="sv-SE" sz="2000" dirty="0" smtClean="0"/>
              <a:t>Full måluppfyllelse/ exemplarisk</a:t>
            </a:r>
          </a:p>
          <a:p>
            <a:pPr lvl="1"/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4716016" y="2996952"/>
            <a:ext cx="4316288" cy="3456384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prstClr val="black"/>
                </a:solidFill>
                <a:latin typeface="Arial"/>
              </a:rPr>
              <a:t>1  Beginning - Developing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prstClr val="black"/>
                </a:solidFill>
                <a:latin typeface="Arial"/>
              </a:rPr>
              <a:t>The unit is beginning to engage in this activity at this level for the first time. Strategies, systems, and capabilities to enable and </a:t>
            </a:r>
            <a:r>
              <a:rPr lang="en-AU" sz="1200" dirty="0" smtClean="0">
                <a:solidFill>
                  <a:prstClr val="black"/>
                </a:solidFill>
                <a:latin typeface="Arial"/>
              </a:rPr>
              <a:t>facilitate this </a:t>
            </a:r>
            <a:r>
              <a:rPr lang="en-AU" sz="1200" dirty="0">
                <a:solidFill>
                  <a:prstClr val="black"/>
                </a:solidFill>
                <a:latin typeface="Arial"/>
              </a:rPr>
              <a:t>type of engagement at this level are in development and/or only partially implemented.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>
              <a:solidFill>
                <a:prstClr val="black"/>
              </a:solidFill>
              <a:latin typeface="Arial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prstClr val="black"/>
                </a:solidFill>
                <a:latin typeface="Arial"/>
              </a:rPr>
              <a:t>3  Functional - Proficient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prstClr val="black"/>
                </a:solidFill>
                <a:latin typeface="Arial"/>
              </a:rPr>
              <a:t>The unit has well developed strategies, systems and capabilities to enable and facilitate this type of engagement at this level and </a:t>
            </a:r>
            <a:r>
              <a:rPr lang="en-AU" sz="1200" dirty="0" smtClean="0">
                <a:solidFill>
                  <a:prstClr val="black"/>
                </a:solidFill>
                <a:latin typeface="Arial"/>
              </a:rPr>
              <a:t>utilizes same </a:t>
            </a:r>
            <a:r>
              <a:rPr lang="en-AU" sz="1200" dirty="0">
                <a:solidFill>
                  <a:prstClr val="black"/>
                </a:solidFill>
                <a:latin typeface="Arial"/>
              </a:rPr>
              <a:t>to effectively fulfil such responsibilities.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>
              <a:solidFill>
                <a:prstClr val="black"/>
              </a:solidFill>
              <a:latin typeface="Arial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prstClr val="black"/>
                </a:solidFill>
                <a:latin typeface="Arial"/>
              </a:rPr>
              <a:t>5  Accomplished - Exemplary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prstClr val="black"/>
                </a:solidFill>
                <a:latin typeface="Arial"/>
              </a:rPr>
              <a:t>The unit engages in this activity at this level in a highly accomplished way. Systems, strategies and capabilities to enable and </a:t>
            </a:r>
            <a:r>
              <a:rPr lang="en-AU" sz="1200" dirty="0" smtClean="0">
                <a:solidFill>
                  <a:prstClr val="black"/>
                </a:solidFill>
                <a:latin typeface="Arial"/>
              </a:rPr>
              <a:t>facilitate this </a:t>
            </a:r>
            <a:r>
              <a:rPr lang="en-AU" sz="1200" dirty="0">
                <a:solidFill>
                  <a:prstClr val="black"/>
                </a:solidFill>
                <a:latin typeface="Arial"/>
              </a:rPr>
              <a:t>type of activity are exemplary and reflect an advanced state of development and implementation</a:t>
            </a:r>
            <a:endParaRPr lang="sv-SE" dirty="0"/>
          </a:p>
        </p:txBody>
      </p:sp>
      <p:pic>
        <p:nvPicPr>
          <p:cNvPr id="1026" name="Picture 2" descr="C:\Users\mona.fjellstrom\AppData\Local\Microsoft\Windows\Temporary Internet Files\Content.IE5\K0O7W0UI\MC9004485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248472" cy="24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mona.fjellstrom\AppData\Local\Microsoft\Windows\Temporary Internet Files\Content.IE5\AM1I8PN9\MP9004307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981075"/>
            <a:ext cx="2997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Exempel på inhämtade material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err="1" smtClean="0"/>
              <a:t>Umu</a:t>
            </a:r>
            <a:r>
              <a:rPr lang="sv-SE" dirty="0" smtClean="0"/>
              <a:t> </a:t>
            </a:r>
            <a:r>
              <a:rPr lang="sv-SE" dirty="0" err="1" smtClean="0"/>
              <a:t>fo</a:t>
            </a:r>
            <a:r>
              <a:rPr lang="sv-SE" dirty="0" smtClean="0"/>
              <a:t>-/</a:t>
            </a:r>
            <a:r>
              <a:rPr lang="sv-SE" dirty="0" err="1" smtClean="0"/>
              <a:t>utb.strategi</a:t>
            </a:r>
            <a:r>
              <a:rPr lang="sv-SE" dirty="0" smtClean="0"/>
              <a:t> 2009-2012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UPC uppdrag, statistik, VP + VB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Kursdokument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Projektrapporter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Synpunkter från UPC styrelse (enkät)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Synpunkter från </a:t>
            </a:r>
            <a:r>
              <a:rPr lang="sv-SE" dirty="0" err="1" smtClean="0"/>
              <a:t>Umu</a:t>
            </a:r>
            <a:r>
              <a:rPr lang="sv-SE" dirty="0" smtClean="0"/>
              <a:t> ledning (intervju)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Synpunkter från utbildningsledare, </a:t>
            </a:r>
            <a:r>
              <a:rPr lang="sv-SE" dirty="0" err="1" smtClean="0"/>
              <a:t>fak</a:t>
            </a:r>
            <a:r>
              <a:rPr lang="sv-SE" dirty="0" smtClean="0"/>
              <a:t> (intervju)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0" y="0"/>
            <a:ext cx="49180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ona Fjellström\AppData\Local\Microsoft\Windows\Temporary Internet Files\Content.IE5\4A6MKLUB\MP9004225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8001000" cy="70009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Steg i en benchmarking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Samarbete med </a:t>
            </a:r>
            <a:r>
              <a:rPr lang="sv-SE" dirty="0" err="1" smtClean="0"/>
              <a:t>benchmarkingpartner/s</a:t>
            </a:r>
            <a:endParaRPr lang="sv-SE" dirty="0" smtClean="0"/>
          </a:p>
          <a:p>
            <a:r>
              <a:rPr lang="sv-SE" dirty="0" smtClean="0"/>
              <a:t>Granskning av verksamhet</a:t>
            </a:r>
          </a:p>
          <a:p>
            <a:r>
              <a:rPr lang="sv-SE" dirty="0" smtClean="0"/>
              <a:t>Självvärdering</a:t>
            </a:r>
          </a:p>
          <a:p>
            <a:r>
              <a:rPr lang="sv-SE" dirty="0" smtClean="0"/>
              <a:t>Utvecklingsarbete</a:t>
            </a:r>
          </a:p>
          <a:p>
            <a:r>
              <a:rPr lang="sv-SE" dirty="0" smtClean="0"/>
              <a:t>Ny granskning?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Mona Fjellström\AppData\Local\Microsoft\Windows\Temporary Internet Files\Content.IE5\YGREDU1Y\MP9004392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71942"/>
            <a:ext cx="4357686" cy="3270339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Benchmarkingpartner/s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Identifiera – likheter, olikheter, förebild, verksamhetsområden?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Gemensam överenskommelse – varför, vad, hur, när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Mötas f2f för att diskutera igenom överenskommelse, förväntningar, arbetsgång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Bedömning av självvärdering baserat på data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Utbyta bedömningar –dialog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Gemensam eller var sin rapport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ona Fjellström\AppData\Local\Microsoft\Windows\Temporary Internet Files\Content.IE5\4A6MKLUB\MP9004091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561278"/>
            <a:ext cx="2857488" cy="4296722"/>
          </a:xfrm>
          <a:prstGeom prst="rect">
            <a:avLst/>
          </a:prstGeom>
          <a:noFill/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Arbetsprocess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Välj relevanta verksamhetsområden och verksamhetsnivåer – var strategisk!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Förankra hos ledningen</a:t>
            </a:r>
            <a:r>
              <a:rPr lang="sv-SE" sz="2800" b="1" dirty="0" smtClean="0"/>
              <a:t> </a:t>
            </a:r>
            <a:r>
              <a:rPr lang="sv-SE" sz="2800" dirty="0" smtClean="0"/>
              <a:t>- sanktionerat uppdrag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Samla in data och ”bevis”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Granska och bedöm resultaten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Skriv självvärdering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Diskutera internt med alla på enheten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sz="2800" dirty="0" smtClean="0"/>
              <a:t>Diskutera med ledningen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Mona Fjellström\AppData\Local\Microsoft\Windows\Temporary Internet Files\Content.IE5\4A6MKLUB\MP9004317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4" y="0"/>
            <a:ext cx="3929066" cy="3929066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Efter benchmarkingen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dirty="0" smtClean="0"/>
              <a:t>Granska resultaten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dirty="0" smtClean="0"/>
              <a:t>Identifiera utvecklingsområden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dirty="0" smtClean="0"/>
              <a:t>Prioritera och formulera insatser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dirty="0" smtClean="0"/>
              <a:t>Diskutera och förankra hos ledningen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dirty="0" smtClean="0"/>
              <a:t>Presentera resultaten för intressenter och de som bidragit i processen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v-SE" dirty="0" smtClean="0"/>
              <a:t>Insatserna en del av verksamhetsplaneringen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C:\Users\mona.fjellstrom\AppData\Local\Microsoft\Windows\Temporary Internet Files\Content.IE5\S7687CZ2\MP9004056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61048"/>
            <a:ext cx="3243262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Vår resa</a:t>
            </a:r>
          </a:p>
        </p:txBody>
      </p:sp>
      <p:sp>
        <p:nvSpPr>
          <p:cNvPr id="2355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Ht 2010 invänta </a:t>
            </a:r>
            <a:r>
              <a:rPr lang="sv-SE" dirty="0" err="1" smtClean="0"/>
              <a:t>CADAD:s</a:t>
            </a:r>
            <a:r>
              <a:rPr lang="sv-SE" dirty="0" smtClean="0"/>
              <a:t> rapport</a:t>
            </a:r>
          </a:p>
          <a:p>
            <a:r>
              <a:rPr lang="sv-SE" dirty="0" err="1" smtClean="0"/>
              <a:t>Vt</a:t>
            </a:r>
            <a:r>
              <a:rPr lang="sv-SE" dirty="0" smtClean="0"/>
              <a:t> 2011 översättning till svenska kontexten</a:t>
            </a:r>
          </a:p>
          <a:p>
            <a:r>
              <a:rPr lang="sv-SE" dirty="0" smtClean="0"/>
              <a:t>Ht 2011 insamling av underlag/”bevis”</a:t>
            </a:r>
          </a:p>
          <a:p>
            <a:r>
              <a:rPr lang="sv-SE" dirty="0" err="1" smtClean="0"/>
              <a:t>Vt</a:t>
            </a:r>
            <a:r>
              <a:rPr lang="sv-SE" dirty="0" smtClean="0"/>
              <a:t> 2012 skriva självvärdering</a:t>
            </a:r>
          </a:p>
          <a:p>
            <a:r>
              <a:rPr lang="sv-SE" dirty="0" smtClean="0"/>
              <a:t>+ extern granskning Björn Stensaker, Oslo</a:t>
            </a:r>
          </a:p>
          <a:p>
            <a:r>
              <a:rPr lang="sv-SE" dirty="0" smtClean="0"/>
              <a:t>Ht 2012 värdering </a:t>
            </a:r>
            <a:r>
              <a:rPr lang="sv-SE" dirty="0" err="1" smtClean="0"/>
              <a:t>benchmarkingpartner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ona.fjellstrom\AppData\Local\Microsoft\Windows\Temporary Internet Files\Content.IE5\DE4CGPLA\MP90043936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5"/>
            <a:ext cx="3951654" cy="591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sv-SE" dirty="0" smtClean="0"/>
              <a:t>Utveckling i högre utbildning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lvl="0" indent="-273050"/>
            <a:r>
              <a:rPr lang="sv-SE" dirty="0" smtClean="0"/>
              <a:t>En dynamisk process snarare än ett resultat</a:t>
            </a:r>
          </a:p>
          <a:p>
            <a:pPr marL="273050" lvl="0" indent="-273050"/>
            <a:r>
              <a:rPr lang="sv-SE" dirty="0" smtClean="0"/>
              <a:t>Sammanhang och </a:t>
            </a:r>
            <a:r>
              <a:rPr lang="sv-SE" dirty="0" err="1" smtClean="0"/>
              <a:t>förförståelser/kulturer</a:t>
            </a:r>
            <a:endParaRPr lang="sv-SE" dirty="0" smtClean="0"/>
          </a:p>
          <a:p>
            <a:pPr marL="273050" lvl="0" indent="-273050"/>
            <a:r>
              <a:rPr lang="sv-SE" dirty="0" smtClean="0"/>
              <a:t>Utveckling ej bara kontroll</a:t>
            </a:r>
          </a:p>
          <a:p>
            <a:pPr marL="273050" lvl="0" indent="-273050"/>
            <a:r>
              <a:rPr lang="sv-SE" dirty="0" err="1" smtClean="0"/>
              <a:t>Communities</a:t>
            </a:r>
            <a:r>
              <a:rPr lang="sv-SE" dirty="0" smtClean="0"/>
              <a:t> of </a:t>
            </a:r>
            <a:r>
              <a:rPr lang="sv-SE" dirty="0" err="1" smtClean="0"/>
              <a:t>practice</a:t>
            </a:r>
            <a:r>
              <a:rPr lang="sv-SE" dirty="0" smtClean="0"/>
              <a:t> </a:t>
            </a:r>
          </a:p>
          <a:p>
            <a:pPr marL="273050" lvl="0" indent="-273050"/>
            <a:r>
              <a:rPr lang="sv-SE" dirty="0" smtClean="0"/>
              <a:t>Ägarskap och språk</a:t>
            </a:r>
          </a:p>
          <a:p>
            <a:pPr marL="273050" indent="-273050"/>
            <a:endParaRPr lang="sv-SE" dirty="0" smtClean="0"/>
          </a:p>
          <a:p>
            <a:pPr marL="273050" indent="-273050"/>
            <a:endParaRPr lang="sv-SE" dirty="0" smtClean="0"/>
          </a:p>
        </p:txBody>
      </p:sp>
      <p:sp>
        <p:nvSpPr>
          <p:cNvPr id="2" name="textruta 1"/>
          <p:cNvSpPr txBox="1"/>
          <p:nvPr/>
        </p:nvSpPr>
        <p:spPr>
          <a:xfrm>
            <a:off x="899592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649040" y="558187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dirty="0" smtClean="0">
                <a:latin typeface="+mn-lt"/>
              </a:rPr>
              <a:t>Se t ex </a:t>
            </a:r>
            <a:r>
              <a:rPr lang="sv-SE" dirty="0" err="1" smtClean="0">
                <a:solidFill>
                  <a:prstClr val="black"/>
                </a:solidFill>
                <a:latin typeface="+mn-lt"/>
              </a:rPr>
              <a:t>Becher</a:t>
            </a:r>
            <a:r>
              <a:rPr lang="sv-SE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sv-SE" dirty="0">
                <a:solidFill>
                  <a:prstClr val="black"/>
                </a:solidFill>
                <a:latin typeface="+mn-lt"/>
              </a:rPr>
              <a:t>and </a:t>
            </a:r>
            <a:r>
              <a:rPr lang="sv-SE" dirty="0" err="1">
                <a:solidFill>
                  <a:prstClr val="black"/>
                </a:solidFill>
                <a:latin typeface="+mn-lt"/>
              </a:rPr>
              <a:t>Trowler</a:t>
            </a:r>
            <a:r>
              <a:rPr lang="sv-SE" dirty="0">
                <a:solidFill>
                  <a:prstClr val="black"/>
                </a:solidFill>
                <a:latin typeface="+mn-lt"/>
              </a:rPr>
              <a:t> 2001; </a:t>
            </a:r>
            <a:r>
              <a:rPr lang="sv-SE" dirty="0" err="1">
                <a:solidFill>
                  <a:prstClr val="black"/>
                </a:solidFill>
                <a:latin typeface="+mn-lt"/>
              </a:rPr>
              <a:t>Fullan</a:t>
            </a:r>
            <a:r>
              <a:rPr lang="sv-SE" dirty="0">
                <a:solidFill>
                  <a:prstClr val="black"/>
                </a:solidFill>
                <a:latin typeface="+mn-lt"/>
              </a:rPr>
              <a:t>, </a:t>
            </a:r>
            <a:r>
              <a:rPr lang="sv-SE" dirty="0" smtClean="0">
                <a:solidFill>
                  <a:prstClr val="black"/>
                </a:solidFill>
                <a:latin typeface="+mn-lt"/>
              </a:rPr>
              <a:t>2007; </a:t>
            </a:r>
            <a:r>
              <a:rPr lang="sv-SE" dirty="0" err="1">
                <a:solidFill>
                  <a:prstClr val="black"/>
                </a:solidFill>
                <a:latin typeface="+mn-lt"/>
              </a:rPr>
              <a:t>Gibbs</a:t>
            </a:r>
            <a:r>
              <a:rPr lang="sv-SE" dirty="0">
                <a:solidFill>
                  <a:prstClr val="black"/>
                </a:solidFill>
                <a:latin typeface="+mn-lt"/>
              </a:rPr>
              <a:t> </a:t>
            </a:r>
            <a:r>
              <a:rPr lang="sv-SE" dirty="0" smtClean="0">
                <a:solidFill>
                  <a:prstClr val="black"/>
                </a:solidFill>
                <a:latin typeface="+mn-lt"/>
              </a:rPr>
              <a:t>2010; </a:t>
            </a:r>
          </a:p>
          <a:p>
            <a:pPr lvl="0"/>
            <a:r>
              <a:rPr lang="sv-SE" dirty="0" smtClean="0">
                <a:solidFill>
                  <a:prstClr val="black"/>
                </a:solidFill>
                <a:latin typeface="+mn-lt"/>
              </a:rPr>
              <a:t>Lave </a:t>
            </a:r>
            <a:r>
              <a:rPr lang="sv-SE" dirty="0">
                <a:solidFill>
                  <a:prstClr val="black"/>
                </a:solidFill>
                <a:latin typeface="+mn-lt"/>
              </a:rPr>
              <a:t>&amp; Wenger </a:t>
            </a:r>
            <a:r>
              <a:rPr lang="sv-SE" dirty="0" smtClean="0">
                <a:solidFill>
                  <a:prstClr val="black"/>
                </a:solidFill>
                <a:latin typeface="+mn-lt"/>
              </a:rPr>
              <a:t>1991</a:t>
            </a:r>
            <a:endParaRPr lang="sv-S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Bakgrund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38164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2800" dirty="0" smtClean="0"/>
              <a:t>2006-2010 Arbetsgrupper</a:t>
            </a:r>
          </a:p>
          <a:p>
            <a:pPr lvl="0"/>
            <a:r>
              <a:rPr lang="sv-SE" sz="2800" dirty="0">
                <a:solidFill>
                  <a:prstClr val="black"/>
                </a:solidFill>
              </a:rPr>
              <a:t>ICED juni 2010 i </a:t>
            </a:r>
            <a:r>
              <a:rPr lang="sv-SE" sz="2800" dirty="0" smtClean="0">
                <a:solidFill>
                  <a:prstClr val="black"/>
                </a:solidFill>
              </a:rPr>
              <a:t>Barcelona</a:t>
            </a:r>
          </a:p>
          <a:p>
            <a:pPr lvl="0"/>
            <a:r>
              <a:rPr lang="sv-SE" sz="2800" dirty="0">
                <a:solidFill>
                  <a:prstClr val="black"/>
                </a:solidFill>
              </a:rPr>
              <a:t>Denise Chalmers, CADAD och University </a:t>
            </a:r>
            <a:r>
              <a:rPr lang="sv-SE" sz="2800" dirty="0" err="1">
                <a:solidFill>
                  <a:prstClr val="black"/>
                </a:solidFill>
              </a:rPr>
              <a:t>of</a:t>
            </a:r>
            <a:r>
              <a:rPr lang="sv-SE" sz="2800" dirty="0">
                <a:solidFill>
                  <a:prstClr val="black"/>
                </a:solidFill>
              </a:rPr>
              <a:t> Western Australia, presenterade modell </a:t>
            </a:r>
          </a:p>
          <a:p>
            <a:pPr lvl="0"/>
            <a:r>
              <a:rPr lang="sv-SE" sz="2800" dirty="0">
                <a:solidFill>
                  <a:prstClr val="black"/>
                </a:solidFill>
              </a:rPr>
              <a:t>Enheterna vid Stockholms, Umeå och Uppsala </a:t>
            </a:r>
            <a:r>
              <a:rPr lang="sv-SE" sz="2800" dirty="0" smtClean="0">
                <a:solidFill>
                  <a:prstClr val="black"/>
                </a:solidFill>
              </a:rPr>
              <a:t>universitet genomfört benchmarking 2011-2012</a:t>
            </a:r>
            <a:endParaRPr lang="sv-S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1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Erfarenheter UPC Umeå</a:t>
            </a:r>
          </a:p>
        </p:txBody>
      </p:sp>
      <p:sp>
        <p:nvSpPr>
          <p:cNvPr id="24579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757742" cy="5286412"/>
          </a:xfrm>
        </p:spPr>
        <p:txBody>
          <a:bodyPr/>
          <a:lstStyle/>
          <a:p>
            <a:r>
              <a:rPr lang="sv-SE" sz="2400" dirty="0" smtClean="0"/>
              <a:t>Viktigt med mångas engagemang</a:t>
            </a:r>
          </a:p>
          <a:p>
            <a:pPr lvl="1"/>
            <a:r>
              <a:rPr lang="sv-SE" dirty="0" smtClean="0"/>
              <a:t>Ägarskap</a:t>
            </a:r>
          </a:p>
          <a:p>
            <a:pPr lvl="1"/>
            <a:r>
              <a:rPr lang="sv-SE" dirty="0" smtClean="0"/>
              <a:t>Stöder förändring i högskolan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Fyllig bild av granskade områden</a:t>
            </a:r>
          </a:p>
          <a:p>
            <a:pPr lvl="1"/>
            <a:r>
              <a:rPr lang="sv-SE" dirty="0" smtClean="0">
                <a:solidFill>
                  <a:srgbClr val="000000"/>
                </a:solidFill>
              </a:rPr>
              <a:t>Klokt med få områden </a:t>
            </a:r>
            <a:r>
              <a:rPr lang="sv-SE" dirty="0" smtClean="0">
                <a:solidFill>
                  <a:srgbClr val="000000"/>
                </a:solidFill>
                <a:sym typeface="Wingdings" pitchFamily="2" charset="2"/>
              </a:rPr>
              <a:t>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</a:p>
          <a:p>
            <a:r>
              <a:rPr lang="sv-SE" sz="2400" dirty="0" smtClean="0"/>
              <a:t>Ger redskap för bra dialog med ledningen</a:t>
            </a:r>
          </a:p>
          <a:p>
            <a:r>
              <a:rPr lang="sv-SE" sz="2400" dirty="0" smtClean="0"/>
              <a:t>Bra stöd för utveckling på flera nivåer </a:t>
            </a:r>
          </a:p>
          <a:p>
            <a:r>
              <a:rPr lang="sv-SE" sz="2400" dirty="0" smtClean="0"/>
              <a:t>Lärorikt, gruppstödjande &amp; kul!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6" name="Pictur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214422"/>
            <a:ext cx="3699435" cy="533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na Fjellström\AppData\Local\Microsoft\Windows\Temporary Internet Files\Content.IE5\B8R8F1XK\MP9003996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84992"/>
            <a:ext cx="9144000" cy="6855163"/>
          </a:xfrm>
          <a:prstGeom prst="rect">
            <a:avLst/>
          </a:prstGeom>
          <a:noFill/>
        </p:spPr>
      </p:pic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5868144" y="188640"/>
            <a:ext cx="3275856" cy="1470025"/>
          </a:xfrm>
        </p:spPr>
        <p:txBody>
          <a:bodyPr/>
          <a:lstStyle/>
          <a:p>
            <a:pPr algn="l"/>
            <a:r>
              <a:rPr lang="sv-SE" dirty="0" smtClean="0">
                <a:solidFill>
                  <a:schemeClr val="bg1"/>
                </a:solidFill>
              </a:rPr>
              <a:t/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dirty="0" smtClean="0"/>
              <a:t>Tack för mig </a:t>
            </a:r>
            <a:br>
              <a:rPr lang="sv-SE" dirty="0" smtClean="0"/>
            </a:br>
            <a:r>
              <a:rPr lang="sv-SE" dirty="0" smtClean="0"/>
              <a:t>Lycka till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 descr="UMU_pos_20m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86454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ruta 7"/>
          <p:cNvSpPr txBox="1"/>
          <p:nvPr/>
        </p:nvSpPr>
        <p:spPr>
          <a:xfrm>
            <a:off x="1071533" y="6131497"/>
            <a:ext cx="52728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Universitetspedagogiskt centrum, Mona Fjellström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mona.fjellstrom\AppData\Local\Microsoft\Windows\Temporary Internet Files\Content.IE5\AM1I8PN9\MP9003988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2860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benchmarking?</a:t>
            </a:r>
          </a:p>
        </p:txBody>
      </p:sp>
      <p:sp>
        <p:nvSpPr>
          <p:cNvPr id="14339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</a:t>
            </a:r>
            <a:r>
              <a:rPr lang="sv-SE" dirty="0" smtClean="0"/>
              <a:t>idra till lärosätets strategiska utveckling</a:t>
            </a:r>
          </a:p>
          <a:p>
            <a:r>
              <a:rPr lang="sv-SE" dirty="0" smtClean="0"/>
              <a:t>Genomlysning av den egna verksamheten</a:t>
            </a:r>
          </a:p>
          <a:p>
            <a:r>
              <a:rPr lang="sv-SE" dirty="0" smtClean="0"/>
              <a:t>Synliggöra goda exempel</a:t>
            </a:r>
          </a:p>
          <a:p>
            <a:r>
              <a:rPr lang="sv-SE" dirty="0" smtClean="0"/>
              <a:t>Dialog för lärande internt/externt</a:t>
            </a:r>
          </a:p>
          <a:p>
            <a:r>
              <a:rPr lang="sv-SE" dirty="0" smtClean="0"/>
              <a:t>Ledningsdialog </a:t>
            </a:r>
          </a:p>
          <a:p>
            <a:r>
              <a:rPr lang="sv-SE" dirty="0" smtClean="0"/>
              <a:t>Grund för kvalitetsutveckling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Modellguide</a:t>
            </a:r>
          </a:p>
          <a:p>
            <a:r>
              <a:rPr lang="sv-SE" dirty="0" smtClean="0"/>
              <a:t>PDF-dokument</a:t>
            </a:r>
          </a:p>
          <a:p>
            <a:r>
              <a:rPr lang="sv-SE" dirty="0" smtClean="0"/>
              <a:t>Processbeskrivning</a:t>
            </a:r>
          </a:p>
          <a:p>
            <a:r>
              <a:rPr lang="sv-SE" dirty="0" smtClean="0"/>
              <a:t>Mallar</a:t>
            </a:r>
          </a:p>
          <a:p>
            <a:r>
              <a:rPr lang="sv-SE" dirty="0" smtClean="0">
                <a:hlinkClick r:id="rId2"/>
              </a:rPr>
              <a:t>www.cadad.edu.au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7409" name="Platshållare för innehåll 3" descr="CADAD rapport 20 Jan 2011.pdf"/>
          <p:cNvPicPr>
            <a:picLocks noChangeAspect="1"/>
          </p:cNvPicPr>
          <p:nvPr/>
        </p:nvPicPr>
        <p:blipFill>
          <a:blip r:embed="rId3" cstate="print"/>
          <a:srcRect l="-30910" r="-25922" b="-18864"/>
          <a:stretch>
            <a:fillRect/>
          </a:stretch>
        </p:blipFill>
        <p:spPr bwMode="auto">
          <a:xfrm>
            <a:off x="2267744" y="0"/>
            <a:ext cx="8229600" cy="84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mona.fjellstrom\AppData\Local\Microsoft\Windows\Temporary Internet Files\Content.IE5\S7687CZ2\MC900149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04813"/>
            <a:ext cx="25876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Benchmarkmodellen</a:t>
            </a:r>
          </a:p>
        </p:txBody>
      </p:sp>
      <p:sp>
        <p:nvSpPr>
          <p:cNvPr id="1843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8 verksamhetsområden (</a:t>
            </a:r>
            <a:r>
              <a:rPr lang="sv-SE" dirty="0" err="1" smtClean="0"/>
              <a:t>Domains</a:t>
            </a:r>
            <a:r>
              <a:rPr lang="sv-SE" dirty="0" smtClean="0"/>
              <a:t>)</a:t>
            </a:r>
          </a:p>
          <a:p>
            <a:r>
              <a:rPr lang="sv-SE" dirty="0" smtClean="0"/>
              <a:t>Målsättningar (Good </a:t>
            </a:r>
            <a:r>
              <a:rPr lang="sv-SE" dirty="0" err="1" smtClean="0"/>
              <a:t>practice</a:t>
            </a:r>
            <a:r>
              <a:rPr lang="sv-SE" dirty="0" smtClean="0"/>
              <a:t> </a:t>
            </a:r>
            <a:r>
              <a:rPr lang="sv-SE" dirty="0" err="1" smtClean="0"/>
              <a:t>descriptors</a:t>
            </a:r>
            <a:r>
              <a:rPr lang="sv-SE" dirty="0" smtClean="0"/>
              <a:t>)</a:t>
            </a:r>
          </a:p>
          <a:p>
            <a:r>
              <a:rPr lang="sv-SE" dirty="0" smtClean="0"/>
              <a:t>Granskning på tre nivåer (</a:t>
            </a:r>
            <a:r>
              <a:rPr lang="sv-SE" dirty="0" err="1" smtClean="0"/>
              <a:t>Levels</a:t>
            </a:r>
            <a:r>
              <a:rPr lang="sv-SE" dirty="0" smtClean="0"/>
              <a:t> of </a:t>
            </a:r>
            <a:r>
              <a:rPr lang="sv-SE" dirty="0" err="1" smtClean="0"/>
              <a:t>practice</a:t>
            </a:r>
            <a:r>
              <a:rPr lang="sv-SE" dirty="0" smtClean="0"/>
              <a:t>)</a:t>
            </a:r>
          </a:p>
          <a:p>
            <a:r>
              <a:rPr lang="sv-SE" dirty="0" smtClean="0"/>
              <a:t>Beskrivning av nuvarande verksamhet </a:t>
            </a:r>
            <a:r>
              <a:rPr lang="sv-SE" sz="2000" dirty="0" smtClean="0"/>
              <a:t>(1-2 år)</a:t>
            </a:r>
          </a:p>
          <a:p>
            <a:r>
              <a:rPr lang="sv-SE" dirty="0" smtClean="0"/>
              <a:t>Stödjas av underlag (</a:t>
            </a:r>
            <a:r>
              <a:rPr lang="sv-SE" dirty="0" err="1" smtClean="0"/>
              <a:t>Evidence</a:t>
            </a:r>
            <a:r>
              <a:rPr lang="sv-SE" dirty="0" smtClean="0"/>
              <a:t>)</a:t>
            </a:r>
          </a:p>
          <a:p>
            <a:r>
              <a:rPr lang="sv-SE" dirty="0" smtClean="0"/>
              <a:t>Bedömning i femgradig skala</a:t>
            </a:r>
          </a:p>
          <a:p>
            <a:r>
              <a:rPr lang="sv-SE" dirty="0" smtClean="0"/>
              <a:t>Utvecklings- mer än granskningsperspektiv</a:t>
            </a:r>
          </a:p>
          <a:p>
            <a:endParaRPr lang="sv-SE" dirty="0" smtClean="0"/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 descr="C:\Documents and Settings\dchalmers\My Documents\CADAD\Benchmarking\Docs from Stephen\page grabs\Pg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60" y="601522"/>
            <a:ext cx="6221415" cy="59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ona.fjellstrom\AppData\Local\Microsoft\Windows\Temporary Internet Files\Content.IE5\DE4CGPLA\MP9004308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6237439" cy="45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Verksamhetsområden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 rtlCol="0">
            <a:normAutofit fontScale="925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dirty="0" smtClean="0"/>
              <a:t>Strategi, policy och ledning</a:t>
            </a:r>
            <a:endParaRPr lang="sv-SE" dirty="0" smtClean="0">
              <a:solidFill>
                <a:srgbClr val="FF000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dirty="0" smtClean="0"/>
              <a:t>Kvalitetsutveckling av utbildning (utvärdering)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dirty="0" err="1" smtClean="0"/>
              <a:t>Scholarship</a:t>
            </a:r>
            <a:r>
              <a:rPr lang="sv-SE" dirty="0" smtClean="0"/>
              <a:t> i högskolepedagogik</a:t>
            </a:r>
            <a:endParaRPr lang="sv-SE" dirty="0" smtClean="0">
              <a:solidFill>
                <a:srgbClr val="FF000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dirty="0" smtClean="0"/>
              <a:t>Högskolepedagogisk kompetensutveckling</a:t>
            </a:r>
            <a:endParaRPr lang="sv-SE" dirty="0" smtClean="0">
              <a:solidFill>
                <a:srgbClr val="FF000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dirty="0" smtClean="0"/>
              <a:t>Poänggivande utbildning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dirty="0" smtClean="0"/>
              <a:t>Program-/kursutveckling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dirty="0" smtClean="0"/>
              <a:t>Konsultativt stöd/nätverk</a:t>
            </a:r>
            <a:endParaRPr lang="sv-SE" dirty="0" smtClean="0">
              <a:solidFill>
                <a:srgbClr val="FF000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dirty="0" smtClean="0"/>
              <a:t>Enhetens effektivitet</a:t>
            </a:r>
            <a:endParaRPr lang="sv-S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na Fjellström\AppData\Local\Microsoft\Windows\Temporary Internet Files\Content.IE5\YGREDU1Y\MP9003988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143380"/>
            <a:ext cx="4071966" cy="2908547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Verksamhetsområden &amp; delområden</a:t>
            </a:r>
            <a:br>
              <a:rPr lang="sv-SE" sz="4000" dirty="0" smtClean="0"/>
            </a:br>
            <a:r>
              <a:rPr lang="sv-SE" sz="2800" dirty="0" smtClean="0"/>
              <a:t>valda av UPC Umeå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176464" cy="4525963"/>
          </a:xfrm>
        </p:spPr>
        <p:txBody>
          <a:bodyPr/>
          <a:lstStyle/>
          <a:p>
            <a:pPr>
              <a:buNone/>
            </a:pPr>
            <a:r>
              <a:rPr lang="sv-SE" sz="1600" b="1" dirty="0" smtClean="0"/>
              <a:t>Område 1: Strategi, policy och ledning	</a:t>
            </a:r>
            <a:endParaRPr lang="sv-SE" sz="1600" dirty="0" smtClean="0"/>
          </a:p>
          <a:p>
            <a:r>
              <a:rPr lang="sv-SE" sz="1600" dirty="0" smtClean="0"/>
              <a:t>1:1 Strategisk rådgivning samt utformning och implementering av högskole-pedagogiska styrdokument</a:t>
            </a:r>
          </a:p>
          <a:p>
            <a:r>
              <a:rPr lang="sv-SE" sz="1600" dirty="0" smtClean="0"/>
              <a:t>1:2 Högskolepedagogiska satsningar					</a:t>
            </a:r>
            <a:r>
              <a:rPr lang="sv-SE" sz="1000" dirty="0" smtClean="0"/>
              <a:t>		</a:t>
            </a:r>
          </a:p>
          <a:p>
            <a:pPr>
              <a:buNone/>
            </a:pPr>
            <a:r>
              <a:rPr lang="sv-SE" sz="1600" b="1" dirty="0" smtClean="0"/>
              <a:t>Område 3: </a:t>
            </a:r>
            <a:r>
              <a:rPr lang="sv-SE" sz="1600" b="1" dirty="0" err="1" smtClean="0"/>
              <a:t>Scholarship</a:t>
            </a:r>
            <a:r>
              <a:rPr lang="sv-SE" sz="1600" b="1" dirty="0" smtClean="0"/>
              <a:t> rörande högskole-pedagogik 		</a:t>
            </a:r>
            <a:endParaRPr lang="sv-SE" sz="1600" dirty="0" smtClean="0"/>
          </a:p>
          <a:p>
            <a:pPr>
              <a:buNone/>
            </a:pPr>
            <a:r>
              <a:rPr lang="sv-SE" sz="1000" dirty="0" smtClean="0"/>
              <a:t> </a:t>
            </a:r>
          </a:p>
          <a:p>
            <a:pPr>
              <a:buNone/>
            </a:pPr>
            <a:r>
              <a:rPr lang="sv-SE" sz="1600" b="1" dirty="0" smtClean="0"/>
              <a:t>Område 4: Högskolepedagogisk kompetens-utveckling 		</a:t>
            </a:r>
          </a:p>
          <a:p>
            <a:r>
              <a:rPr lang="sv-SE" sz="1600" dirty="0" smtClean="0"/>
              <a:t>4:1 Planering			</a:t>
            </a:r>
          </a:p>
          <a:p>
            <a:r>
              <a:rPr lang="sv-SE" sz="1600" dirty="0" smtClean="0"/>
              <a:t>4:2 Genomförande		</a:t>
            </a:r>
          </a:p>
          <a:p>
            <a:r>
              <a:rPr lang="sv-SE" sz="1600" dirty="0" smtClean="0"/>
              <a:t>4:3 Uppföljning					</a:t>
            </a:r>
          </a:p>
          <a:p>
            <a:pPr>
              <a:buNone/>
            </a:pPr>
            <a:r>
              <a:rPr lang="sv-SE" sz="1000" dirty="0" smtClean="0"/>
              <a:t> </a:t>
            </a:r>
          </a:p>
          <a:p>
            <a:pPr>
              <a:buNone/>
            </a:pPr>
            <a:r>
              <a:rPr lang="sv-SE" sz="2000" dirty="0" smtClean="0"/>
              <a:t>				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v-SE" sz="1600" b="1" dirty="0" smtClean="0"/>
              <a:t>Område 7: Konsultativt stöd och nätverk	</a:t>
            </a:r>
            <a:endParaRPr lang="sv-SE" sz="1600" dirty="0" smtClean="0"/>
          </a:p>
          <a:p>
            <a:r>
              <a:rPr lang="sv-SE" sz="1600" dirty="0" smtClean="0"/>
              <a:t>7:1 Konsultativt stöd		</a:t>
            </a:r>
          </a:p>
          <a:p>
            <a:r>
              <a:rPr lang="sv-SE" sz="1600" dirty="0" smtClean="0"/>
              <a:t>7:2 Nätverk						</a:t>
            </a:r>
          </a:p>
          <a:p>
            <a:pPr>
              <a:buNone/>
            </a:pPr>
            <a:r>
              <a:rPr lang="sv-SE" sz="1600" dirty="0" smtClean="0"/>
              <a:t> </a:t>
            </a:r>
          </a:p>
          <a:p>
            <a:pPr>
              <a:buNone/>
            </a:pPr>
            <a:r>
              <a:rPr lang="sv-SE" sz="1600" b="1" dirty="0" smtClean="0"/>
              <a:t>Område 8: </a:t>
            </a:r>
            <a:r>
              <a:rPr lang="sv-SE" sz="1600" b="1" dirty="0" err="1" smtClean="0"/>
              <a:t>UPC:s</a:t>
            </a:r>
            <a:r>
              <a:rPr lang="sv-SE" sz="1600" b="1" dirty="0" smtClean="0"/>
              <a:t> effektivitet 		</a:t>
            </a:r>
            <a:endParaRPr lang="sv-SE" sz="1600" dirty="0" smtClean="0"/>
          </a:p>
          <a:p>
            <a:r>
              <a:rPr lang="sv-SE" sz="1600" dirty="0" smtClean="0"/>
              <a:t>8:1 Uppdrag och verksamhetsplan	</a:t>
            </a:r>
          </a:p>
          <a:p>
            <a:r>
              <a:rPr lang="sv-SE" sz="1600" dirty="0" smtClean="0"/>
              <a:t>8:2 Organisation och ledarskap	</a:t>
            </a:r>
          </a:p>
          <a:p>
            <a:r>
              <a:rPr lang="sv-SE" sz="1600" dirty="0" smtClean="0"/>
              <a:t>8:3 Kvalitetssystem och utveckling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Målsättningar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1662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sv-SE" sz="2800" b="1" dirty="0" smtClean="0"/>
              <a:t>Område 1 Strategi , policy och ledning</a:t>
            </a:r>
          </a:p>
          <a:p>
            <a:pPr marL="457200" lvl="1" indent="0">
              <a:buNone/>
            </a:pPr>
            <a:r>
              <a:rPr lang="sv-SE" sz="2000" dirty="0" smtClean="0">
                <a:solidFill>
                  <a:srgbClr val="010101"/>
                </a:solidFill>
                <a:latin typeface="Arial Narrow"/>
                <a:ea typeface="MS Mincho"/>
                <a:cs typeface="Arial"/>
              </a:rPr>
              <a:t>Målsättning: UPC </a:t>
            </a:r>
            <a:r>
              <a:rPr lang="sv-SE" sz="2000" dirty="0">
                <a:solidFill>
                  <a:srgbClr val="010101"/>
                </a:solidFill>
                <a:latin typeface="Arial Narrow"/>
                <a:ea typeface="MS Mincho"/>
                <a:cs typeface="Arial"/>
              </a:rPr>
              <a:t>bidrar aktivt till att leda högskolepedagogisk utveckling, till exempel genom strategisk rådgivning, medverkan i lokal policyutformning och högskolepedagogiska satsningar</a:t>
            </a:r>
            <a:endParaRPr lang="sv-SE" sz="2000" dirty="0" smtClean="0"/>
          </a:p>
          <a:p>
            <a:r>
              <a:rPr lang="sv-SE" sz="2800" b="1" dirty="0" smtClean="0"/>
              <a:t>Område 4 Högskolepedagogisk utbildning</a:t>
            </a:r>
          </a:p>
          <a:p>
            <a:pPr marL="457200" lvl="1" indent="0">
              <a:buNone/>
            </a:pPr>
            <a:r>
              <a:rPr lang="sv-SE" sz="2000" dirty="0" smtClean="0">
                <a:latin typeface="Arial Narrow" pitchFamily="34" charset="0"/>
              </a:rPr>
              <a:t>Målsättning: </a:t>
            </a:r>
            <a:r>
              <a:rPr lang="sv-SE" sz="2000" dirty="0">
                <a:solidFill>
                  <a:srgbClr val="010101"/>
                </a:solidFill>
                <a:latin typeface="Arial Narrow"/>
                <a:ea typeface="MS Mincho"/>
                <a:cs typeface="Arial"/>
              </a:rPr>
              <a:t>UPC bidrar aktivt till utbildning med hög kvalitet genom planering, genomförande och uppföljning av högskolepedagogisk utbildning (för undervisande personal).</a:t>
            </a:r>
            <a:endParaRPr lang="sv-SE" sz="2000" dirty="0" smtClean="0"/>
          </a:p>
          <a:p>
            <a:r>
              <a:rPr lang="sv-SE" sz="2800" b="1" dirty="0" smtClean="0"/>
              <a:t>Område 7 K</a:t>
            </a:r>
            <a:r>
              <a:rPr lang="sv-SE" sz="2800" b="1" dirty="0" smtClean="0">
                <a:solidFill>
                  <a:srgbClr val="010101"/>
                </a:solidFill>
                <a:latin typeface="+mj-lt"/>
                <a:ea typeface="MS Mincho"/>
                <a:cs typeface="Arial"/>
              </a:rPr>
              <a:t>onsultativt </a:t>
            </a:r>
            <a:r>
              <a:rPr lang="sv-SE" sz="2800" b="1" dirty="0">
                <a:solidFill>
                  <a:srgbClr val="010101"/>
                </a:solidFill>
                <a:latin typeface="+mj-lt"/>
                <a:ea typeface="MS Mincho"/>
                <a:cs typeface="Arial"/>
              </a:rPr>
              <a:t>arbete </a:t>
            </a:r>
            <a:r>
              <a:rPr lang="sv-SE" sz="2800" b="1" dirty="0" smtClean="0">
                <a:solidFill>
                  <a:srgbClr val="010101"/>
                </a:solidFill>
                <a:latin typeface="+mj-lt"/>
                <a:ea typeface="MS Mincho"/>
                <a:cs typeface="Arial"/>
              </a:rPr>
              <a:t>&amp; nätverkande</a:t>
            </a:r>
            <a:endParaRPr lang="sv-SE" sz="2800" b="1" dirty="0" smtClean="0">
              <a:latin typeface="+mj-lt"/>
            </a:endParaRPr>
          </a:p>
          <a:p>
            <a:pPr marL="457200" lvl="1" indent="0">
              <a:buNone/>
            </a:pPr>
            <a:r>
              <a:rPr lang="sv-SE" sz="2000" dirty="0" smtClean="0">
                <a:latin typeface="Arial Narrow" pitchFamily="34" charset="0"/>
              </a:rPr>
              <a:t>Målsättning: </a:t>
            </a:r>
            <a:r>
              <a:rPr lang="sv-SE" sz="2000" dirty="0">
                <a:solidFill>
                  <a:srgbClr val="010101"/>
                </a:solidFill>
                <a:latin typeface="Arial Narrow"/>
                <a:ea typeface="MS Mincho"/>
                <a:cs typeface="Arial"/>
              </a:rPr>
              <a:t>UPC arbetar konsultativt med universitetets personal och enheter samt initierar, utvecklar och är en aktiv part i nätverk inom högre utbildning. UPC verkar på lokal, nationell och internationell nivå i syfte att främja högskolepedagogisk utveckling.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5151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718</Words>
  <Application>Microsoft Office PowerPoint</Application>
  <PresentationFormat>Bildspel på skärmen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Benchmarking av  pedagogiska utvecklingsenheter</vt:lpstr>
      <vt:lpstr>Bakgrund</vt:lpstr>
      <vt:lpstr>Varför benchmarking?</vt:lpstr>
      <vt:lpstr>PowerPoint-presentation</vt:lpstr>
      <vt:lpstr>Benchmarkmodellen</vt:lpstr>
      <vt:lpstr>PowerPoint-presentation</vt:lpstr>
      <vt:lpstr>Verksamhetsområden</vt:lpstr>
      <vt:lpstr>Verksamhetsområden &amp; delområden valda av UPC Umeå</vt:lpstr>
      <vt:lpstr>Exempel på Målsättningar</vt:lpstr>
      <vt:lpstr>Delområden &amp; framgångsfaktorer</vt:lpstr>
      <vt:lpstr>PowerPoint-presentation</vt:lpstr>
      <vt:lpstr>Exempel på inhämtade material</vt:lpstr>
      <vt:lpstr>PowerPoint-presentation</vt:lpstr>
      <vt:lpstr>Steg i en benchmarking</vt:lpstr>
      <vt:lpstr>Benchmarkingpartner/s</vt:lpstr>
      <vt:lpstr>Arbetsprocess</vt:lpstr>
      <vt:lpstr>Efter benchmarkingen</vt:lpstr>
      <vt:lpstr>Vår resa</vt:lpstr>
      <vt:lpstr>Utveckling i högre utbildning</vt:lpstr>
      <vt:lpstr>Erfarenheter UPC Umeå</vt:lpstr>
      <vt:lpstr> Tack för mig  Lycka till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</dc:title>
  <dc:creator>Mona Fjellström</dc:creator>
  <cp:lastModifiedBy>Mona Fjellström</cp:lastModifiedBy>
  <cp:revision>171</cp:revision>
  <dcterms:created xsi:type="dcterms:W3CDTF">2012-05-03T13:44:00Z</dcterms:created>
  <dcterms:modified xsi:type="dcterms:W3CDTF">2013-05-28T13:30:55Z</dcterms:modified>
</cp:coreProperties>
</file>